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8"/>
  </p:notesMasterIdLst>
  <p:sldIdLst>
    <p:sldId id="256" r:id="rId2"/>
    <p:sldId id="301" r:id="rId3"/>
    <p:sldId id="297" r:id="rId4"/>
    <p:sldId id="257" r:id="rId5"/>
    <p:sldId id="299" r:id="rId6"/>
    <p:sldId id="298" r:id="rId7"/>
    <p:sldId id="259" r:id="rId8"/>
    <p:sldId id="281" r:id="rId9"/>
    <p:sldId id="302" r:id="rId10"/>
    <p:sldId id="303" r:id="rId11"/>
    <p:sldId id="261" r:id="rId12"/>
    <p:sldId id="305" r:id="rId13"/>
    <p:sldId id="306" r:id="rId14"/>
    <p:sldId id="310" r:id="rId15"/>
    <p:sldId id="307" r:id="rId16"/>
    <p:sldId id="312" r:id="rId17"/>
  </p:sldIdLst>
  <p:sldSz cx="9144000" cy="5143500" type="screen16x9"/>
  <p:notesSz cx="6858000" cy="9144000"/>
  <p:embeddedFontLst>
    <p:embeddedFont>
      <p:font typeface="Catamaran Thin" panose="020B0604020202020204" charset="0"/>
      <p:regular r:id="rId19"/>
      <p:bold r:id="rId20"/>
    </p:embeddedFont>
    <p:embeddedFont>
      <p:font typeface="Fira Sans Extra Condensed Medium" panose="020B0604020202020204" charset="0"/>
      <p:regular r:id="rId21"/>
      <p:bold r:id="rId22"/>
      <p:italic r:id="rId23"/>
      <p:boldItalic r:id="rId24"/>
    </p:embeddedFont>
    <p:embeddedFont>
      <p:font typeface="Livvic" panose="020B0604020202020204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CDC3"/>
    <a:srgbClr val="F2E4CC"/>
    <a:srgbClr val="EDD9B7"/>
    <a:srgbClr val="CDC1A9"/>
    <a:srgbClr val="E8CEA3"/>
    <a:srgbClr val="F2E4CB"/>
    <a:srgbClr val="AC9870"/>
    <a:srgbClr val="D8AE65"/>
    <a:srgbClr val="CCFFFF"/>
    <a:srgbClr val="FCE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E60EF5-30A1-498B-9370-D39876675A3F}" v="1562" dt="2021-08-23T03:28:32.940"/>
  </p1510:revLst>
</p1510:revInfo>
</file>

<file path=ppt/tableStyles.xml><?xml version="1.0" encoding="utf-8"?>
<a:tblStyleLst xmlns:a="http://schemas.openxmlformats.org/drawingml/2006/main" def="{CE0D6A6D-4161-4B72-92EF-0D112A6A5267}">
  <a:tblStyle styleId="{CE0D6A6D-4161-4B72-92EF-0D112A6A52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3e13d9a7e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3e13d9a7e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203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e13d9a7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3e13d9a7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3e13d9a7e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3e13d9a7e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1826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39722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158d5a3e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5158d5a3e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49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3e13d9a7e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3e13d9a7e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2121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3e13d9a7e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3e13d9a7e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59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e13d9a7e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e13d9a7e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9106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e13d9a7e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e13d9a7e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3583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e13d9a7e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e13d9a7e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9162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e13d9a7e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e13d9a7e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406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522eb7919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522eb7919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473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USTOM_25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3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72375" y="1432475"/>
            <a:ext cx="3498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 flipH="1">
            <a:off x="1667175" y="2154225"/>
            <a:ext cx="25032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CUSTOM_27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4921575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4921575" y="3553810"/>
            <a:ext cx="1522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 idx="2"/>
          </p:nvPr>
        </p:nvSpPr>
        <p:spPr>
          <a:xfrm>
            <a:off x="906139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3"/>
          </p:nvPr>
        </p:nvSpPr>
        <p:spPr>
          <a:xfrm>
            <a:off x="906139" y="3553810"/>
            <a:ext cx="1522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ctrTitle" idx="4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ctrTitle" idx="5"/>
          </p:nvPr>
        </p:nvSpPr>
        <p:spPr>
          <a:xfrm>
            <a:off x="2928557" y="2993035"/>
            <a:ext cx="17988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6"/>
          </p:nvPr>
        </p:nvSpPr>
        <p:spPr>
          <a:xfrm>
            <a:off x="2928550" y="3553810"/>
            <a:ext cx="1476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4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ctrTitle"/>
          </p:nvPr>
        </p:nvSpPr>
        <p:spPr>
          <a:xfrm>
            <a:off x="5432000" y="710675"/>
            <a:ext cx="28881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5363550" y="2724625"/>
            <a:ext cx="29565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3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5">
  <p:cSld name="CUSTOM_3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2258125" y="3106325"/>
            <a:ext cx="3029100" cy="10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 rot="5400000">
            <a:off x="7241489" y="1041025"/>
            <a:ext cx="1702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CUSTOM_3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1579064" y="2147200"/>
            <a:ext cx="16266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 idx="2"/>
          </p:nvPr>
        </p:nvSpPr>
        <p:spPr>
          <a:xfrm>
            <a:off x="1579064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3"/>
          </p:nvPr>
        </p:nvSpPr>
        <p:spPr>
          <a:xfrm>
            <a:off x="4068269" y="2147200"/>
            <a:ext cx="16266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ctrTitle" idx="4"/>
          </p:nvPr>
        </p:nvSpPr>
        <p:spPr>
          <a:xfrm>
            <a:off x="3075567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CUSTOM_11_1_2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30816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60" r:id="rId6"/>
    <p:sldLayoutId id="2147483662" r:id="rId7"/>
    <p:sldLayoutId id="2147483664" r:id="rId8"/>
    <p:sldLayoutId id="2147483665" r:id="rId9"/>
    <p:sldLayoutId id="214748366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BDA668-414B-4B8A-9618-645B5131AFA0}"/>
              </a:ext>
            </a:extLst>
          </p:cNvPr>
          <p:cNvSpPr/>
          <p:nvPr/>
        </p:nvSpPr>
        <p:spPr>
          <a:xfrm>
            <a:off x="-72736" y="-10018"/>
            <a:ext cx="2582230" cy="528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3" name="Google Shape;123;p24"/>
          <p:cNvPicPr preferRelativeResize="0"/>
          <p:nvPr/>
        </p:nvPicPr>
        <p:blipFill>
          <a:blip r:embed="rId3"/>
          <a:srcRect/>
          <a:stretch/>
        </p:blipFill>
        <p:spPr>
          <a:xfrm>
            <a:off x="2509495" y="-10018"/>
            <a:ext cx="66582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4"/>
          <p:cNvSpPr/>
          <p:nvPr/>
        </p:nvSpPr>
        <p:spPr>
          <a:xfrm rot="5400000">
            <a:off x="2673728" y="-943836"/>
            <a:ext cx="2750127" cy="6951515"/>
          </a:xfrm>
          <a:prstGeom prst="rect">
            <a:avLst/>
          </a:prstGeom>
          <a:solidFill>
            <a:srgbClr val="908269">
              <a:alpha val="8616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573034" y="1191863"/>
            <a:ext cx="6951517" cy="273973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7620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chemeClr val="lt1"/>
                </a:solidFill>
              </a:rPr>
              <a:t>SỰ BIẾN ĐỔI TUẦN HOÀN CẤU HÌNH ELECTRON NGUYÊN TỬ CỦA CÁC NGUYÊN TỐ HÓA HỌC</a:t>
            </a:r>
            <a:endParaRPr sz="3800" dirty="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27" name="Google Shape;127;p24"/>
          <p:cNvSpPr/>
          <p:nvPr/>
        </p:nvSpPr>
        <p:spPr>
          <a:xfrm rot="-5400000" flipH="1">
            <a:off x="7564948" y="2140890"/>
            <a:ext cx="2750128" cy="7820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6"/>
          <p:cNvSpPr/>
          <p:nvPr/>
        </p:nvSpPr>
        <p:spPr>
          <a:xfrm>
            <a:off x="-38250" y="1567950"/>
            <a:ext cx="7253100" cy="20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6"/>
          <p:cNvSpPr/>
          <p:nvPr/>
        </p:nvSpPr>
        <p:spPr>
          <a:xfrm>
            <a:off x="1990070" y="3365941"/>
            <a:ext cx="406800" cy="4068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6"/>
          <p:cNvSpPr/>
          <p:nvPr/>
        </p:nvSpPr>
        <p:spPr>
          <a:xfrm>
            <a:off x="580325" y="3306950"/>
            <a:ext cx="753600" cy="7536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6"/>
          <p:cNvSpPr/>
          <p:nvPr/>
        </p:nvSpPr>
        <p:spPr>
          <a:xfrm>
            <a:off x="1443591" y="3372150"/>
            <a:ext cx="406800" cy="4068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6"/>
          <p:cNvSpPr/>
          <p:nvPr/>
        </p:nvSpPr>
        <p:spPr>
          <a:xfrm>
            <a:off x="638525" y="1070925"/>
            <a:ext cx="637200" cy="6372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46"/>
          <p:cNvSpPr/>
          <p:nvPr/>
        </p:nvSpPr>
        <p:spPr>
          <a:xfrm>
            <a:off x="5832389" y="2013400"/>
            <a:ext cx="1653100" cy="1056000"/>
          </a:xfrm>
          <a:prstGeom prst="rect">
            <a:avLst/>
          </a:prstGeom>
          <a:solidFill>
            <a:schemeClr val="accent4">
              <a:lumMod val="40000"/>
              <a:lumOff val="60000"/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6"/>
          <p:cNvSpPr txBox="1">
            <a:spLocks noGrp="1"/>
          </p:cNvSpPr>
          <p:nvPr>
            <p:ph type="subTitle" idx="4294967295"/>
          </p:nvPr>
        </p:nvSpPr>
        <p:spPr>
          <a:xfrm flipH="1">
            <a:off x="6170141" y="2013400"/>
            <a:ext cx="870278" cy="10616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" sz="6800" b="1" dirty="0">
                <a:solidFill>
                  <a:schemeClr val="bg1"/>
                </a:solidFill>
                <a:latin typeface="Livvic" panose="020B0604020202020204" charset="-93"/>
              </a:rPr>
              <a:t>1</a:t>
            </a:r>
            <a:endParaRPr sz="6800" b="1" dirty="0">
              <a:solidFill>
                <a:schemeClr val="bg1"/>
              </a:solidFill>
              <a:latin typeface="Livvic" panose="020B0604020202020204" charset="-93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FB2AE6A-DC62-4C49-9218-DC6DFF36A38F}"/>
              </a:ext>
            </a:extLst>
          </p:cNvPr>
          <p:cNvSpPr txBox="1"/>
          <p:nvPr/>
        </p:nvSpPr>
        <p:spPr>
          <a:xfrm>
            <a:off x="-34276" y="2061261"/>
            <a:ext cx="58323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vi-VN" sz="2600" dirty="0" err="1">
                <a:latin typeface="Livvic" panose="020B0604020202020204" charset="-93"/>
              </a:rPr>
              <a:t>Cấu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hình</a:t>
            </a:r>
            <a:r>
              <a:rPr lang="en-US" altLang="vi-VN" sz="2600" dirty="0">
                <a:latin typeface="Livvic" panose="020B0604020202020204" charset="-93"/>
              </a:rPr>
              <a:t> electron </a:t>
            </a:r>
            <a:r>
              <a:rPr lang="en-US" altLang="vi-VN" sz="2600" dirty="0" err="1">
                <a:latin typeface="Livvic" panose="020B0604020202020204" charset="-93"/>
              </a:rPr>
              <a:t>lớp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ngoài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cùng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của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nguyên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tử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các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nguyên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tố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nhóm</a:t>
            </a:r>
            <a:r>
              <a:rPr lang="en-US" altLang="vi-VN" sz="2600" dirty="0">
                <a:latin typeface="Livvic" panose="020B0604020202020204" charset="-93"/>
              </a:rPr>
              <a:t> A.</a:t>
            </a:r>
            <a:endParaRPr lang="vi-VN" sz="2600" dirty="0">
              <a:latin typeface="Livvic" panose="020B060402020202020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203348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/>
          <p:nvPr/>
        </p:nvSpPr>
        <p:spPr>
          <a:xfrm>
            <a:off x="0" y="2944170"/>
            <a:ext cx="7215000" cy="2199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9"/>
          <p:cNvSpPr/>
          <p:nvPr/>
        </p:nvSpPr>
        <p:spPr>
          <a:xfrm rot="10800000" flipH="1">
            <a:off x="0" y="2736869"/>
            <a:ext cx="7215000" cy="207300"/>
          </a:xfrm>
          <a:prstGeom prst="rect">
            <a:avLst/>
          </a:prstGeom>
          <a:solidFill>
            <a:srgbClr val="908269">
              <a:alpha val="617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5D88E4CB-59B1-4D7C-A272-58C43C415862}"/>
              </a:ext>
            </a:extLst>
          </p:cNvPr>
          <p:cNvSpPr>
            <a:spLocks/>
          </p:cNvSpPr>
          <p:nvPr/>
        </p:nvSpPr>
        <p:spPr bwMode="auto">
          <a:xfrm>
            <a:off x="74556" y="53299"/>
            <a:ext cx="8994887" cy="186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      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Nguyên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tử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các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nguyên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tố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trong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cùng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một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nhóm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A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có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cùng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i="1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số</a:t>
            </a:r>
            <a:r>
              <a:rPr lang="en-US" altLang="vi-VN" sz="2400" i="1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e </a:t>
            </a:r>
            <a:r>
              <a:rPr lang="en-US" altLang="vi-VN" sz="2400" i="1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lớp</a:t>
            </a:r>
            <a:r>
              <a:rPr lang="en-US" altLang="vi-VN" sz="2400" i="1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i="1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ngoài</a:t>
            </a:r>
            <a:r>
              <a:rPr lang="en-US" altLang="vi-VN" sz="2400" i="1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 </a:t>
            </a:r>
            <a:r>
              <a:rPr lang="en-US" altLang="vi-VN" sz="2400" i="1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cùng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.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Chính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sự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i="1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giống</a:t>
            </a:r>
            <a:r>
              <a:rPr lang="en-US" altLang="vi-VN" sz="2400" i="1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i="1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nhau</a:t>
            </a:r>
            <a:r>
              <a:rPr lang="en-US" altLang="vi-VN" sz="2400" i="1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i="1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về</a:t>
            </a:r>
            <a:r>
              <a:rPr lang="en-US" altLang="vi-VN" sz="2400" i="1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i="1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cấu</a:t>
            </a:r>
            <a:r>
              <a:rPr lang="en-US" altLang="vi-VN" sz="2400" i="1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i="1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hình</a:t>
            </a:r>
            <a:r>
              <a:rPr lang="en-US" altLang="vi-VN" sz="2400" i="1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e </a:t>
            </a:r>
            <a:r>
              <a:rPr lang="en-US" altLang="vi-VN" sz="2400" i="1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lớp</a:t>
            </a:r>
            <a:r>
              <a:rPr lang="en-US" altLang="vi-VN" sz="2400" i="1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i="1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ngoài</a:t>
            </a:r>
            <a:r>
              <a:rPr lang="en-US" altLang="vi-VN" sz="2400" i="1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i="1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cùng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của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nguyên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tử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là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nguyên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nhân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của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i="1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sự</a:t>
            </a:r>
            <a:r>
              <a:rPr lang="en-US" altLang="vi-VN" sz="2400" i="1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i="1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giống</a:t>
            </a:r>
            <a:r>
              <a:rPr lang="en-US" altLang="vi-VN" sz="2400" i="1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i="1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nhau</a:t>
            </a:r>
            <a:r>
              <a:rPr lang="en-US" altLang="vi-VN" sz="2400" i="1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i="1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về</a:t>
            </a:r>
            <a:r>
              <a:rPr lang="en-US" altLang="vi-VN" sz="2400" i="1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i="1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tính</a:t>
            </a:r>
            <a:r>
              <a:rPr lang="en-US" altLang="vi-VN" sz="2400" i="1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i="1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chất</a:t>
            </a:r>
            <a:r>
              <a:rPr lang="en-US" altLang="vi-VN" sz="2400" i="1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i="1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hoá</a:t>
            </a:r>
            <a:r>
              <a:rPr lang="en-US" altLang="vi-VN" sz="2400" i="1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i="1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học</a:t>
            </a:r>
            <a:r>
              <a:rPr lang="en-US" altLang="vi-VN" sz="2400" i="1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của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các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nguyên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tố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trong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cùng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một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1"/>
                </a:solidFill>
                <a:latin typeface="Livvic" panose="020B0604020202020204" charset="-93"/>
              </a:rPr>
              <a:t>nhóm</a:t>
            </a:r>
            <a:r>
              <a:rPr lang="en-US" altLang="vi-VN" sz="2400" dirty="0">
                <a:solidFill>
                  <a:schemeClr val="accent1"/>
                </a:solidFill>
                <a:latin typeface="Livvic" panose="020B0604020202020204" charset="-93"/>
              </a:rPr>
              <a:t> A</a:t>
            </a: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C11BAD41-7FD5-415D-81EF-44E770C86CEF}"/>
              </a:ext>
            </a:extLst>
          </p:cNvPr>
          <p:cNvSpPr>
            <a:spLocks/>
          </p:cNvSpPr>
          <p:nvPr/>
        </p:nvSpPr>
        <p:spPr bwMode="auto">
          <a:xfrm>
            <a:off x="74556" y="3018855"/>
            <a:ext cx="7019580" cy="202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altLang="vi-VN" sz="2400" dirty="0">
                <a:latin typeface="Livvic" panose="020B0604020202020204" charset="-93"/>
              </a:rPr>
              <a:t>     </a:t>
            </a:r>
            <a:r>
              <a:rPr lang="en-US" altLang="vi-VN" sz="2400" dirty="0" err="1">
                <a:latin typeface="Livvic" panose="020B0604020202020204" charset="-93"/>
              </a:rPr>
              <a:t>Các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nguyên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tố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thuộc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nhóm</a:t>
            </a:r>
            <a:r>
              <a:rPr lang="en-US" altLang="vi-VN" sz="2400" dirty="0">
                <a:latin typeface="Livvic" panose="020B0604020202020204" charset="-93"/>
              </a:rPr>
              <a:t> IA, IIA </a:t>
            </a:r>
            <a:r>
              <a:rPr lang="en-US" altLang="vi-VN" sz="2400" dirty="0" err="1">
                <a:latin typeface="Livvic" panose="020B0604020202020204" charset="-93"/>
              </a:rPr>
              <a:t>là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các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nguyên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tố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b="1" dirty="0">
                <a:solidFill>
                  <a:schemeClr val="tx1"/>
                </a:solidFill>
                <a:latin typeface="Livvic" panose="020B0604020202020204" charset="-93"/>
              </a:rPr>
              <a:t>s</a:t>
            </a:r>
            <a:r>
              <a:rPr lang="en-US" altLang="vi-VN" sz="2400" dirty="0">
                <a:latin typeface="Livvic" panose="020B0604020202020204" charset="-93"/>
              </a:rPr>
              <a:t>, </a:t>
            </a:r>
            <a:r>
              <a:rPr lang="en-US" altLang="vi-VN" sz="2400" dirty="0" err="1">
                <a:latin typeface="Livvic" panose="020B0604020202020204" charset="-93"/>
              </a:rPr>
              <a:t>các</a:t>
            </a:r>
            <a:r>
              <a:rPr lang="en-US" altLang="vi-VN" sz="2400" dirty="0">
                <a:latin typeface="Livvic" panose="020B0604020202020204" charset="-93"/>
              </a:rPr>
              <a:t> e </a:t>
            </a:r>
            <a:r>
              <a:rPr lang="en-US" altLang="vi-VN" sz="2400" dirty="0" err="1">
                <a:latin typeface="Livvic" panose="020B0604020202020204" charset="-93"/>
              </a:rPr>
              <a:t>hóa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trị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là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các</a:t>
            </a:r>
            <a:r>
              <a:rPr lang="en-US" altLang="vi-VN" sz="2400" dirty="0">
                <a:latin typeface="Livvic" panose="020B0604020202020204" charset="-93"/>
              </a:rPr>
              <a:t> electron </a:t>
            </a:r>
            <a:r>
              <a:rPr lang="en-US" altLang="vi-VN" sz="2400" dirty="0">
                <a:solidFill>
                  <a:schemeClr val="tx1"/>
                </a:solidFill>
                <a:latin typeface="Livvic" panose="020B0604020202020204" charset="-93"/>
              </a:rPr>
              <a:t>s</a:t>
            </a:r>
            <a:r>
              <a:rPr lang="en-US" altLang="vi-VN" sz="2400" dirty="0">
                <a:latin typeface="Livvic" panose="020B0604020202020204" charset="-93"/>
              </a:rPr>
              <a:t>. </a:t>
            </a:r>
            <a:r>
              <a:rPr lang="en-US" altLang="vi-VN" sz="2400" dirty="0" err="1">
                <a:latin typeface="Livvic" panose="020B0604020202020204" charset="-93"/>
              </a:rPr>
              <a:t>Các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nguyên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tố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thuộc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sáu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nhóm</a:t>
            </a:r>
            <a:r>
              <a:rPr lang="en-US" altLang="vi-VN" sz="2400" dirty="0">
                <a:latin typeface="Livvic" panose="020B0604020202020204" charset="-93"/>
              </a:rPr>
              <a:t> A </a:t>
            </a:r>
            <a:r>
              <a:rPr lang="en-US" altLang="vi-VN" sz="2400" dirty="0" err="1">
                <a:latin typeface="Livvic" panose="020B0604020202020204" charset="-93"/>
              </a:rPr>
              <a:t>còn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lại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là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các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nguyên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tố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b="1" dirty="0">
                <a:solidFill>
                  <a:schemeClr val="tx1"/>
                </a:solidFill>
                <a:latin typeface="Livvic" panose="020B0604020202020204" charset="-93"/>
              </a:rPr>
              <a:t>p</a:t>
            </a:r>
            <a:r>
              <a:rPr lang="en-US" altLang="vi-VN" sz="2400" dirty="0">
                <a:latin typeface="Livvic" panose="020B0604020202020204" charset="-93"/>
              </a:rPr>
              <a:t>, </a:t>
            </a:r>
            <a:r>
              <a:rPr lang="en-US" altLang="vi-VN" sz="2400" dirty="0" err="1">
                <a:latin typeface="Livvic" panose="020B0604020202020204" charset="-93"/>
              </a:rPr>
              <a:t>các</a:t>
            </a:r>
            <a:r>
              <a:rPr lang="en-US" altLang="vi-VN" sz="2400" dirty="0">
                <a:latin typeface="Livvic" panose="020B0604020202020204" charset="-93"/>
              </a:rPr>
              <a:t> e </a:t>
            </a:r>
            <a:r>
              <a:rPr lang="en-US" altLang="vi-VN" sz="2400" dirty="0" err="1">
                <a:latin typeface="Livvic" panose="020B0604020202020204" charset="-93"/>
              </a:rPr>
              <a:t>hóa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trị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là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các</a:t>
            </a:r>
            <a:r>
              <a:rPr lang="en-US" altLang="vi-VN" sz="2400" dirty="0">
                <a:latin typeface="Livvic" panose="020B0604020202020204" charset="-93"/>
              </a:rPr>
              <a:t> electron </a:t>
            </a:r>
            <a:r>
              <a:rPr lang="en-US" altLang="vi-VN" sz="2400" dirty="0">
                <a:solidFill>
                  <a:schemeClr val="tx1"/>
                </a:solidFill>
                <a:latin typeface="Livvic" panose="020B0604020202020204" charset="-93"/>
              </a:rPr>
              <a:t>s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và</a:t>
            </a:r>
            <a:r>
              <a:rPr lang="en-US" altLang="vi-VN" sz="2400" dirty="0">
                <a:solidFill>
                  <a:schemeClr val="tx1"/>
                </a:solidFill>
                <a:latin typeface="Livvic" panose="020B0604020202020204" charset="-93"/>
              </a:rPr>
              <a:t> p </a:t>
            </a:r>
            <a:r>
              <a:rPr lang="en-US" altLang="vi-VN" sz="2400" dirty="0">
                <a:latin typeface="Livvic" panose="020B0604020202020204" charset="-93"/>
              </a:rPr>
              <a:t>(</a:t>
            </a:r>
            <a:r>
              <a:rPr lang="en-US" altLang="vi-VN" sz="2400" dirty="0" err="1">
                <a:latin typeface="Livvic" panose="020B0604020202020204" charset="-93"/>
              </a:rPr>
              <a:t>trừ</a:t>
            </a:r>
            <a:r>
              <a:rPr lang="en-US" altLang="vi-VN" sz="2400" dirty="0">
                <a:latin typeface="Livvic" panose="020B0604020202020204" charset="-93"/>
              </a:rPr>
              <a:t> He)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21D77719-05D8-42F5-AAD2-4899E3DFCFC3}"/>
              </a:ext>
            </a:extLst>
          </p:cNvPr>
          <p:cNvSpPr>
            <a:spLocks/>
          </p:cNvSpPr>
          <p:nvPr/>
        </p:nvSpPr>
        <p:spPr bwMode="auto">
          <a:xfrm>
            <a:off x="74556" y="1902852"/>
            <a:ext cx="89948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STT </a:t>
            </a:r>
            <a:r>
              <a:rPr lang="en-US" altLang="vi-VN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vi-VN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 A = </a:t>
            </a:r>
            <a:r>
              <a:rPr lang="en-US" altLang="vi-VN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 e ở </a:t>
            </a:r>
            <a:r>
              <a:rPr lang="en-US" altLang="vi-VN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vi-VN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vi-VN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vi-VN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 = </a:t>
            </a:r>
            <a:r>
              <a:rPr lang="en-US" altLang="vi-VN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 e </a:t>
            </a:r>
            <a:r>
              <a:rPr lang="en-US" altLang="vi-VN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hóa</a:t>
            </a:r>
            <a:r>
              <a:rPr lang="en-US" altLang="vi-VN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vi-VN" sz="2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6"/>
          <p:cNvSpPr/>
          <p:nvPr/>
        </p:nvSpPr>
        <p:spPr>
          <a:xfrm>
            <a:off x="-38250" y="1567950"/>
            <a:ext cx="7253100" cy="20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6"/>
          <p:cNvSpPr/>
          <p:nvPr/>
        </p:nvSpPr>
        <p:spPr>
          <a:xfrm>
            <a:off x="1990070" y="3365941"/>
            <a:ext cx="406800" cy="4068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6"/>
          <p:cNvSpPr/>
          <p:nvPr/>
        </p:nvSpPr>
        <p:spPr>
          <a:xfrm>
            <a:off x="580325" y="3306950"/>
            <a:ext cx="753600" cy="7536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6"/>
          <p:cNvSpPr/>
          <p:nvPr/>
        </p:nvSpPr>
        <p:spPr>
          <a:xfrm>
            <a:off x="1443591" y="3372150"/>
            <a:ext cx="406800" cy="4068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6"/>
          <p:cNvSpPr/>
          <p:nvPr/>
        </p:nvSpPr>
        <p:spPr>
          <a:xfrm>
            <a:off x="638525" y="1070925"/>
            <a:ext cx="637200" cy="6372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46"/>
          <p:cNvSpPr/>
          <p:nvPr/>
        </p:nvSpPr>
        <p:spPr>
          <a:xfrm>
            <a:off x="5832389" y="2013400"/>
            <a:ext cx="1653100" cy="1056000"/>
          </a:xfrm>
          <a:prstGeom prst="rect">
            <a:avLst/>
          </a:prstGeom>
          <a:solidFill>
            <a:schemeClr val="accent4">
              <a:lumMod val="40000"/>
              <a:lumOff val="60000"/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6"/>
          <p:cNvSpPr txBox="1">
            <a:spLocks noGrp="1"/>
          </p:cNvSpPr>
          <p:nvPr>
            <p:ph type="subTitle" idx="4294967295"/>
          </p:nvPr>
        </p:nvSpPr>
        <p:spPr>
          <a:xfrm flipH="1">
            <a:off x="6170141" y="2013400"/>
            <a:ext cx="870278" cy="10616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" sz="6800" b="1" dirty="0">
                <a:solidFill>
                  <a:schemeClr val="bg1"/>
                </a:solidFill>
                <a:latin typeface="Livvic" panose="020B0604020202020204" charset="-93"/>
              </a:rPr>
              <a:t>2</a:t>
            </a:r>
            <a:endParaRPr sz="6800" b="1" dirty="0">
              <a:solidFill>
                <a:schemeClr val="bg1"/>
              </a:solidFill>
              <a:latin typeface="Livvic" panose="020B0604020202020204" charset="-93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FB2AE6A-DC62-4C49-9218-DC6DFF36A38F}"/>
              </a:ext>
            </a:extLst>
          </p:cNvPr>
          <p:cNvSpPr txBox="1"/>
          <p:nvPr/>
        </p:nvSpPr>
        <p:spPr>
          <a:xfrm>
            <a:off x="-34276" y="2061261"/>
            <a:ext cx="58323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vi-VN" sz="2600" dirty="0" err="1">
                <a:latin typeface="Livvic" panose="020B0604020202020204" charset="-93"/>
              </a:rPr>
              <a:t>Một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số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nhóm</a:t>
            </a:r>
            <a:r>
              <a:rPr lang="en-US" altLang="vi-VN" sz="2600" dirty="0">
                <a:latin typeface="Livvic" panose="020B0604020202020204" charset="-93"/>
              </a:rPr>
              <a:t> A </a:t>
            </a:r>
            <a:r>
              <a:rPr lang="en-US" altLang="vi-VN" sz="2600" dirty="0" err="1">
                <a:latin typeface="Livvic" panose="020B0604020202020204" charset="-93"/>
              </a:rPr>
              <a:t>tiêu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biểu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trong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bảng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tuần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hoàn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các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nguyên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tố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hóa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học</a:t>
            </a:r>
            <a:endParaRPr lang="vi-VN" sz="2600" dirty="0">
              <a:latin typeface="Livvic" panose="020B060402020202020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94176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oup 45">
            <a:extLst>
              <a:ext uri="{FF2B5EF4-FFF2-40B4-BE49-F238E27FC236}">
                <a16:creationId xmlns:a16="http://schemas.microsoft.com/office/drawing/2014/main" id="{51F523D1-EBA2-4599-A398-49C86670E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088162"/>
              </p:ext>
            </p:extLst>
          </p:nvPr>
        </p:nvGraphicFramePr>
        <p:xfrm>
          <a:off x="3272596" y="446623"/>
          <a:ext cx="5683647" cy="4247553"/>
        </p:xfrm>
        <a:graphic>
          <a:graphicData uri="http://schemas.openxmlformats.org/drawingml/2006/table">
            <a:tbl>
              <a:tblPr/>
              <a:tblGrid>
                <a:gridCol w="2845382">
                  <a:extLst>
                    <a:ext uri="{9D8B030D-6E8A-4147-A177-3AD203B41FA5}">
                      <a16:colId xmlns:a16="http://schemas.microsoft.com/office/drawing/2014/main" val="1568548376"/>
                    </a:ext>
                  </a:extLst>
                </a:gridCol>
                <a:gridCol w="2838265">
                  <a:extLst>
                    <a:ext uri="{9D8B030D-6E8A-4147-A177-3AD203B41FA5}">
                      <a16:colId xmlns:a16="http://schemas.microsoft.com/office/drawing/2014/main" val="4110367061"/>
                    </a:ext>
                  </a:extLst>
                </a:gridCol>
              </a:tblGrid>
              <a:tr h="9921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78103"/>
                  </a:ext>
                </a:extLst>
              </a:tr>
              <a:tr h="1286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284328"/>
                  </a:ext>
                </a:extLst>
              </a:tr>
              <a:tr h="12846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Tính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chất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hóa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học</a:t>
                      </a: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vvic" panose="020B0604020202020204" charset="-93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769397"/>
                  </a:ext>
                </a:extLst>
              </a:tr>
              <a:tr h="684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Trạng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thái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446270"/>
                  </a:ext>
                </a:extLst>
              </a:tr>
            </a:tbl>
          </a:graphicData>
        </a:graphic>
      </p:graphicFrame>
      <p:sp>
        <p:nvSpPr>
          <p:cNvPr id="142" name="Google Shape;142;p26"/>
          <p:cNvSpPr/>
          <p:nvPr/>
        </p:nvSpPr>
        <p:spPr>
          <a:xfrm rot="-5400000" flipH="1">
            <a:off x="-957850" y="957900"/>
            <a:ext cx="5140800" cy="322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title" idx="2"/>
          </p:nvPr>
        </p:nvSpPr>
        <p:spPr>
          <a:xfrm>
            <a:off x="1" y="668215"/>
            <a:ext cx="3225002" cy="3356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800" dirty="0">
                <a:solidFill>
                  <a:schemeClr val="lt1"/>
                </a:solidFill>
              </a:rPr>
              <a:t>NHÓM</a:t>
            </a:r>
            <a:br>
              <a:rPr lang="es" sz="6800" dirty="0">
                <a:solidFill>
                  <a:schemeClr val="lt1"/>
                </a:solidFill>
              </a:rPr>
            </a:br>
            <a:r>
              <a:rPr lang="es" sz="6800" dirty="0">
                <a:solidFill>
                  <a:schemeClr val="lt1"/>
                </a:solidFill>
              </a:rPr>
              <a:t>VIIIA</a:t>
            </a:r>
            <a:br>
              <a:rPr lang="es" sz="6800" dirty="0">
                <a:solidFill>
                  <a:schemeClr val="lt1"/>
                </a:solidFill>
              </a:rPr>
            </a:br>
            <a:r>
              <a:rPr lang="es" sz="4000" dirty="0">
                <a:solidFill>
                  <a:schemeClr val="lt1"/>
                </a:solidFill>
              </a:rPr>
              <a:t>(KHÍ HIẾM)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53" name="Rectangle 38">
            <a:extLst>
              <a:ext uri="{FF2B5EF4-FFF2-40B4-BE49-F238E27FC236}">
                <a16:creationId xmlns:a16="http://schemas.microsoft.com/office/drawing/2014/main" id="{74909944-E9D1-4588-B0ED-F0F1174B5EE2}"/>
              </a:ext>
            </a:extLst>
          </p:cNvPr>
          <p:cNvSpPr>
            <a:spLocks/>
          </p:cNvSpPr>
          <p:nvPr/>
        </p:nvSpPr>
        <p:spPr bwMode="auto">
          <a:xfrm>
            <a:off x="3330429" y="477650"/>
            <a:ext cx="2783992" cy="97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dirty="0" err="1">
                <a:solidFill>
                  <a:schemeClr val="tx1"/>
                </a:solidFill>
                <a:latin typeface="Livvic" panose="020B0604020202020204" charset="-93"/>
              </a:rPr>
              <a:t>Gồm</a:t>
            </a:r>
            <a:r>
              <a:rPr lang="en-US" altLang="vi-VN" sz="28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Livvic" panose="020B0604020202020204" charset="-93"/>
              </a:rPr>
              <a:t>các</a:t>
            </a:r>
            <a:r>
              <a:rPr lang="en-US" altLang="vi-VN" sz="28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Livvic" panose="020B0604020202020204" charset="-93"/>
              </a:rPr>
              <a:t>nguyên</a:t>
            </a:r>
            <a:r>
              <a:rPr lang="en-US" altLang="vi-VN" sz="28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Livvic" panose="020B0604020202020204" charset="-93"/>
              </a:rPr>
              <a:t>tố</a:t>
            </a:r>
            <a:r>
              <a:rPr lang="en-US" altLang="vi-VN" sz="28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</a:p>
        </p:txBody>
      </p:sp>
      <p:sp>
        <p:nvSpPr>
          <p:cNvPr id="54" name="Rectangle 40">
            <a:extLst>
              <a:ext uri="{FF2B5EF4-FFF2-40B4-BE49-F238E27FC236}">
                <a16:creationId xmlns:a16="http://schemas.microsoft.com/office/drawing/2014/main" id="{EF27F561-B204-41FD-BCFA-B338D7FC1BE0}"/>
              </a:ext>
            </a:extLst>
          </p:cNvPr>
          <p:cNvSpPr>
            <a:spLocks/>
          </p:cNvSpPr>
          <p:nvPr/>
        </p:nvSpPr>
        <p:spPr bwMode="auto">
          <a:xfrm>
            <a:off x="3346051" y="1426616"/>
            <a:ext cx="2768369" cy="121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dirty="0" err="1">
                <a:solidFill>
                  <a:schemeClr val="tx1"/>
                </a:solidFill>
                <a:latin typeface="Livvic" panose="020B0604020202020204" charset="-93"/>
              </a:rPr>
              <a:t>CHe</a:t>
            </a:r>
            <a:r>
              <a:rPr lang="en-US" altLang="vi-VN" sz="28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Livvic" panose="020B0604020202020204" charset="-93"/>
              </a:rPr>
              <a:t>lớp</a:t>
            </a:r>
            <a:r>
              <a:rPr lang="en-US" altLang="vi-VN" sz="28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Livvic" panose="020B0604020202020204" charset="-93"/>
              </a:rPr>
              <a:t>ngoài</a:t>
            </a:r>
            <a:r>
              <a:rPr lang="en-US" altLang="vi-VN" sz="28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Livvic" panose="020B0604020202020204" charset="-93"/>
              </a:rPr>
              <a:t>cùng</a:t>
            </a:r>
            <a:r>
              <a:rPr lang="en-US" altLang="vi-VN" sz="2800" dirty="0">
                <a:solidFill>
                  <a:schemeClr val="tx1"/>
                </a:solidFill>
                <a:latin typeface="Livvic" panose="020B0604020202020204" charset="-93"/>
              </a:rPr>
              <a:t> (</a:t>
            </a:r>
            <a:r>
              <a:rPr lang="en-US" altLang="vi-VN" sz="2800" dirty="0" err="1">
                <a:solidFill>
                  <a:schemeClr val="tx1"/>
                </a:solidFill>
                <a:latin typeface="Livvic" panose="020B0604020202020204" charset="-93"/>
              </a:rPr>
              <a:t>trừ</a:t>
            </a:r>
            <a:r>
              <a:rPr lang="en-US" altLang="vi-VN" sz="2800" dirty="0">
                <a:solidFill>
                  <a:schemeClr val="tx1"/>
                </a:solidFill>
                <a:latin typeface="Livvic" panose="020B0604020202020204" charset="-93"/>
              </a:rPr>
              <a:t> He):</a:t>
            </a:r>
            <a:endParaRPr lang="en-US" altLang="vi-VN" sz="2800" dirty="0">
              <a:solidFill>
                <a:schemeClr val="tx1"/>
              </a:solidFill>
              <a:latin typeface="Livvic" panose="020B0604020202020204" charset="-93"/>
              <a:sym typeface="Wingdings" panose="05000000000000000000" pitchFamily="2" charset="2"/>
            </a:endParaRP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E8C1A79A-3AC7-4496-A445-14C523A16C55}"/>
              </a:ext>
            </a:extLst>
          </p:cNvPr>
          <p:cNvSpPr>
            <a:spLocks/>
          </p:cNvSpPr>
          <p:nvPr/>
        </p:nvSpPr>
        <p:spPr bwMode="auto">
          <a:xfrm>
            <a:off x="6212045" y="610714"/>
            <a:ext cx="2756104" cy="43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He, Ne, </a:t>
            </a:r>
            <a:r>
              <a:rPr lang="en-US" altLang="vi-VN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Ar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, Kr, Xe, Rn</a:t>
            </a:r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179DF5F9-088B-464C-8CF1-5C929F4B2EA9}"/>
              </a:ext>
            </a:extLst>
          </p:cNvPr>
          <p:cNvSpPr>
            <a:spLocks/>
          </p:cNvSpPr>
          <p:nvPr/>
        </p:nvSpPr>
        <p:spPr bwMode="auto">
          <a:xfrm>
            <a:off x="6233020" y="1414450"/>
            <a:ext cx="2735132" cy="12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ns</a:t>
            </a:r>
            <a:r>
              <a:rPr lang="en-US" altLang="vi-VN" sz="2200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2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np</a:t>
            </a:r>
            <a:r>
              <a:rPr lang="en-US" altLang="vi-VN" sz="2200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6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  <a:sym typeface="Wingdings" panose="05000000000000000000" pitchFamily="2" charset="2"/>
              </a:rPr>
              <a:t>(</a:t>
            </a:r>
            <a:r>
              <a:rPr lang="en-US" altLang="vi-VN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  <a:sym typeface="Wingdings" panose="05000000000000000000" pitchFamily="2" charset="2"/>
              </a:rPr>
              <a:t>có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  <a:sym typeface="Wingdings" panose="05000000000000000000" pitchFamily="2" charset="2"/>
              </a:rPr>
              <a:t> 8e </a:t>
            </a:r>
            <a:r>
              <a:rPr lang="en-US" altLang="vi-VN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  <a:sym typeface="Wingdings" panose="05000000000000000000" pitchFamily="2" charset="2"/>
              </a:rPr>
              <a:t>lớp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  <a:sym typeface="Wingdings" panose="05000000000000000000" pitchFamily="2" charset="2"/>
              </a:rPr>
              <a:t> </a:t>
            </a:r>
            <a:r>
              <a:rPr lang="en-US" altLang="vi-VN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  <a:sym typeface="Wingdings" panose="05000000000000000000" pitchFamily="2" charset="2"/>
              </a:rPr>
              <a:t>ngoài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  <a:sym typeface="Wingdings" panose="05000000000000000000" pitchFamily="2" charset="2"/>
              </a:rPr>
              <a:t> </a:t>
            </a:r>
            <a:r>
              <a:rPr lang="en-US" altLang="vi-VN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  <a:sym typeface="Wingdings" panose="05000000000000000000" pitchFamily="2" charset="2"/>
              </a:rPr>
              <a:t>cùng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  <a:sym typeface="Wingdings" panose="05000000000000000000" pitchFamily="2" charset="2"/>
              </a:rPr>
              <a:t>)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 </a:t>
            </a:r>
          </a:p>
          <a:p>
            <a:pPr algn="just"/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  <a:sym typeface="Wingdings" panose="05000000000000000000" pitchFamily="2" charset="2"/>
              </a:rPr>
              <a:t> </a:t>
            </a:r>
            <a:r>
              <a:rPr lang="en-US" altLang="vi-VN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  <a:sym typeface="Wingdings" panose="05000000000000000000" pitchFamily="2" charset="2"/>
              </a:rPr>
              <a:t>CHe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  <a:sym typeface="Wingdings" panose="05000000000000000000" pitchFamily="2" charset="2"/>
              </a:rPr>
              <a:t> </a:t>
            </a:r>
            <a:r>
              <a:rPr lang="en-US" altLang="vi-VN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  <a:sym typeface="Wingdings" panose="05000000000000000000" pitchFamily="2" charset="2"/>
              </a:rPr>
              <a:t>bền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  <a:sym typeface="Wingdings" panose="05000000000000000000" pitchFamily="2" charset="2"/>
              </a:rPr>
              <a:t> </a:t>
            </a:r>
            <a:r>
              <a:rPr lang="en-US" altLang="vi-VN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  <a:sym typeface="Wingdings" panose="05000000000000000000" pitchFamily="2" charset="2"/>
              </a:rPr>
              <a:t>vững</a:t>
            </a:r>
            <a:endParaRPr lang="en-US" altLang="vi-VN" sz="2200" dirty="0">
              <a:solidFill>
                <a:schemeClr val="accent4">
                  <a:lumMod val="60000"/>
                  <a:lumOff val="40000"/>
                </a:schemeClr>
              </a:solidFill>
              <a:latin typeface="Livvic" panose="020B0604020202020204" charset="-93"/>
              <a:sym typeface="Wingdings" panose="05000000000000000000" pitchFamily="2" charset="2"/>
            </a:endParaRPr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9C65EA38-F6E8-45EA-B2B0-D857005EFA93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6212045" y="2721933"/>
            <a:ext cx="2756104" cy="121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Không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tham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gia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các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phản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ứng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hóa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học</a:t>
            </a:r>
            <a:endParaRPr lang="en-US" altLang="vi-VN" sz="2200" dirty="0">
              <a:solidFill>
                <a:schemeClr val="accent4">
                  <a:lumMod val="60000"/>
                  <a:lumOff val="40000"/>
                </a:schemeClr>
              </a:solidFill>
              <a:latin typeface="Livvic" panose="020B0604020202020204" charset="-93"/>
            </a:endParaRPr>
          </a:p>
        </p:txBody>
      </p:sp>
      <p:sp>
        <p:nvSpPr>
          <p:cNvPr id="10" name="Rectangle 29">
            <a:extLst>
              <a:ext uri="{FF2B5EF4-FFF2-40B4-BE49-F238E27FC236}">
                <a16:creationId xmlns:a16="http://schemas.microsoft.com/office/drawing/2014/main" id="{070E5021-D3E2-4567-962E-F93C0A89825F}"/>
              </a:ext>
            </a:extLst>
          </p:cNvPr>
          <p:cNvSpPr>
            <a:spLocks/>
          </p:cNvSpPr>
          <p:nvPr/>
        </p:nvSpPr>
        <p:spPr bwMode="auto">
          <a:xfrm>
            <a:off x="6249797" y="4013004"/>
            <a:ext cx="2718351" cy="67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khí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và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phân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tử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gồm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một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nguyên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tử</a:t>
            </a:r>
            <a:r>
              <a:rPr lang="en-US" altLang="vi-VN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" panose="020B0604020202020204" charset="-93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65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1"/>
          <p:cNvSpPr txBox="1">
            <a:spLocks noGrp="1"/>
          </p:cNvSpPr>
          <p:nvPr>
            <p:ph type="subTitle" idx="1"/>
          </p:nvPr>
        </p:nvSpPr>
        <p:spPr>
          <a:xfrm>
            <a:off x="2760395" y="3293066"/>
            <a:ext cx="3029100" cy="10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dirty="0">
                <a:solidFill>
                  <a:schemeClr val="lt1"/>
                </a:solidFill>
              </a:rPr>
              <a:t>Mercury is the closest planet to the Sun and the smallest one in the Solar System—it’s only a bit larger than our Moon. The planet’s name has nothing to do with the liquid metal, since it was named after the Roman messenger god, Mercury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81" name="Google Shape;381;p41"/>
          <p:cNvSpPr/>
          <p:nvPr/>
        </p:nvSpPr>
        <p:spPr>
          <a:xfrm>
            <a:off x="8158" y="726741"/>
            <a:ext cx="2320200" cy="1386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5A1B71A-EF9E-4F78-A8F9-FFF12E98A311}"/>
              </a:ext>
            </a:extLst>
          </p:cNvPr>
          <p:cNvSpPr>
            <a:spLocks/>
          </p:cNvSpPr>
          <p:nvPr/>
        </p:nvSpPr>
        <p:spPr bwMode="auto">
          <a:xfrm>
            <a:off x="3096448" y="2398560"/>
            <a:ext cx="565150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3200" b="1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NHÓM IA (KIM LOẠI KIỀM)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ECB0447-24A5-4447-9677-0DC6275D9B12}"/>
              </a:ext>
            </a:extLst>
          </p:cNvPr>
          <p:cNvGrpSpPr/>
          <p:nvPr/>
        </p:nvGrpSpPr>
        <p:grpSpPr>
          <a:xfrm>
            <a:off x="3802160" y="3165174"/>
            <a:ext cx="5717901" cy="1957612"/>
            <a:chOff x="3802160" y="3165174"/>
            <a:chExt cx="5717901" cy="1957612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E11FC98-5F95-4827-ACF1-21407B4297FB}"/>
                </a:ext>
              </a:extLst>
            </p:cNvPr>
            <p:cNvGrpSpPr/>
            <p:nvPr/>
          </p:nvGrpSpPr>
          <p:grpSpPr>
            <a:xfrm>
              <a:off x="3802160" y="3165174"/>
              <a:ext cx="2116120" cy="1557411"/>
              <a:chOff x="3802160" y="3165174"/>
              <a:chExt cx="2116120" cy="1557411"/>
            </a:xfrm>
          </p:grpSpPr>
          <p:sp>
            <p:nvSpPr>
              <p:cNvPr id="23" name="Google Shape;7954;p86">
                <a:extLst>
                  <a:ext uri="{FF2B5EF4-FFF2-40B4-BE49-F238E27FC236}">
                    <a16:creationId xmlns:a16="http://schemas.microsoft.com/office/drawing/2014/main" id="{DDE8A8EC-87BA-4BDE-AA0E-E20A6E96AC8F}"/>
                  </a:ext>
                </a:extLst>
              </p:cNvPr>
              <p:cNvSpPr/>
              <p:nvPr/>
            </p:nvSpPr>
            <p:spPr>
              <a:xfrm rot="7152879">
                <a:off x="3772440" y="3194894"/>
                <a:ext cx="1557411" cy="1497971"/>
              </a:xfrm>
              <a:custGeom>
                <a:avLst/>
                <a:gdLst/>
                <a:ahLst/>
                <a:cxnLst/>
                <a:rect l="l" t="t" r="r" b="b"/>
                <a:pathLst>
                  <a:path w="7519" h="7232" extrusionOk="0">
                    <a:moveTo>
                      <a:pt x="24" y="0"/>
                    </a:moveTo>
                    <a:lnTo>
                      <a:pt x="1447" y="2583"/>
                    </a:lnTo>
                    <a:lnTo>
                      <a:pt x="1" y="5257"/>
                    </a:lnTo>
                    <a:cubicBezTo>
                      <a:pt x="1252" y="5418"/>
                      <a:pt x="2365" y="6141"/>
                      <a:pt x="2996" y="7231"/>
                    </a:cubicBezTo>
                    <a:lnTo>
                      <a:pt x="5958" y="7151"/>
                    </a:lnTo>
                    <a:lnTo>
                      <a:pt x="7518" y="4580"/>
                    </a:lnTo>
                    <a:cubicBezTo>
                      <a:pt x="5946" y="1894"/>
                      <a:pt x="3134" y="184"/>
                      <a:pt x="24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93E486D4-1C20-4FBF-AE10-9BB394658328}"/>
                  </a:ext>
                </a:extLst>
              </p:cNvPr>
              <p:cNvGrpSpPr/>
              <p:nvPr/>
            </p:nvGrpSpPr>
            <p:grpSpPr>
              <a:xfrm>
                <a:off x="4803023" y="3770763"/>
                <a:ext cx="1115257" cy="474948"/>
                <a:chOff x="4803023" y="3770763"/>
                <a:chExt cx="1115257" cy="474948"/>
              </a:xfrm>
            </p:grpSpPr>
            <p:grpSp>
              <p:nvGrpSpPr>
                <p:cNvPr id="31" name="Google Shape;9191;p89">
                  <a:extLst>
                    <a:ext uri="{FF2B5EF4-FFF2-40B4-BE49-F238E27FC236}">
                      <a16:creationId xmlns:a16="http://schemas.microsoft.com/office/drawing/2014/main" id="{83B564E5-7119-4A58-B200-9D4FFA3DB2C7}"/>
                    </a:ext>
                  </a:extLst>
                </p:cNvPr>
                <p:cNvGrpSpPr/>
                <p:nvPr/>
              </p:nvGrpSpPr>
              <p:grpSpPr>
                <a:xfrm rot="16200000">
                  <a:off x="4907284" y="3666502"/>
                  <a:ext cx="347892" cy="556413"/>
                  <a:chOff x="1768050" y="1172775"/>
                  <a:chExt cx="520200" cy="832000"/>
                </a:xfrm>
                <a:solidFill>
                  <a:srgbClr val="F2E4CC"/>
                </a:solidFill>
              </p:grpSpPr>
              <p:cxnSp>
                <p:nvCxnSpPr>
                  <p:cNvPr id="39" name="Google Shape;9192;p89">
                    <a:extLst>
                      <a:ext uri="{FF2B5EF4-FFF2-40B4-BE49-F238E27FC236}">
                        <a16:creationId xmlns:a16="http://schemas.microsoft.com/office/drawing/2014/main" id="{A8C7EB10-EE4C-464A-9EA3-A9357DB53703}"/>
                      </a:ext>
                    </a:extLst>
                  </p:cNvPr>
                  <p:cNvCxnSpPr/>
                  <p:nvPr/>
                </p:nvCxnSpPr>
                <p:spPr>
                  <a:xfrm>
                    <a:off x="2003025" y="1692475"/>
                    <a:ext cx="0" cy="312300"/>
                  </a:xfrm>
                  <a:prstGeom prst="straightConnector1">
                    <a:avLst/>
                  </a:prstGeom>
                  <a:grpFill/>
                  <a:ln w="9525" cap="flat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40" name="Google Shape;9193;p89">
                    <a:extLst>
                      <a:ext uri="{FF2B5EF4-FFF2-40B4-BE49-F238E27FC236}">
                        <a16:creationId xmlns:a16="http://schemas.microsoft.com/office/drawing/2014/main" id="{C4FEAF64-73BC-44FB-8E40-358347477839}"/>
                      </a:ext>
                    </a:extLst>
                  </p:cNvPr>
                  <p:cNvSpPr/>
                  <p:nvPr/>
                </p:nvSpPr>
                <p:spPr>
                  <a:xfrm>
                    <a:off x="1768050" y="1172775"/>
                    <a:ext cx="520200" cy="520200"/>
                  </a:xfrm>
                  <a:prstGeom prst="ellipse">
                    <a:avLst/>
                  </a:prstGeom>
                  <a:grpFill/>
                  <a:ln w="9525" cap="flat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cxnSp>
              <p:nvCxnSpPr>
                <p:cNvPr id="4" name="Connector: Elbow 3">
                  <a:extLst>
                    <a:ext uri="{FF2B5EF4-FFF2-40B4-BE49-F238E27FC236}">
                      <a16:creationId xmlns:a16="http://schemas.microsoft.com/office/drawing/2014/main" id="{EE4C4612-A07D-4DCB-BED5-23949C3B96F5}"/>
                    </a:ext>
                  </a:extLst>
                </p:cNvPr>
                <p:cNvCxnSpPr/>
                <p:nvPr/>
              </p:nvCxnSpPr>
              <p:spPr>
                <a:xfrm>
                  <a:off x="5344142" y="3959071"/>
                  <a:ext cx="574138" cy="286640"/>
                </a:xfrm>
                <a:prstGeom prst="bentConnector3">
                  <a:avLst/>
                </a:prstGeom>
                <a:ln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6B02A82-706B-4D23-9204-01ACC2B8D073}"/>
                </a:ext>
              </a:extLst>
            </p:cNvPr>
            <p:cNvSpPr txBox="1"/>
            <p:nvPr/>
          </p:nvSpPr>
          <p:spPr>
            <a:xfrm>
              <a:off x="5706995" y="3855912"/>
              <a:ext cx="3416150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6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Gồm</a:t>
              </a:r>
              <a:r>
                <a:rPr kumimoji="0" lang="en-US" altLang="vi-VN" sz="26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 </a:t>
              </a:r>
              <a:r>
                <a:rPr kumimoji="0" lang="en-US" altLang="vi-VN" sz="26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các</a:t>
              </a:r>
              <a:r>
                <a:rPr kumimoji="0" lang="en-US" altLang="vi-VN" sz="26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 </a:t>
              </a:r>
              <a:r>
                <a:rPr kumimoji="0" lang="en-US" altLang="vi-VN" sz="26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nguyên</a:t>
              </a:r>
              <a:r>
                <a:rPr kumimoji="0" lang="en-US" altLang="vi-VN" sz="26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 </a:t>
              </a:r>
              <a:r>
                <a:rPr kumimoji="0" lang="en-US" altLang="vi-VN" sz="26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tố</a:t>
              </a:r>
              <a:endParaRPr kumimoji="0" lang="en-US" altLang="vi-VN" sz="2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Livvic" panose="020B0604020202020204" charset="-93"/>
              </a:endParaRPr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E2130869-0B6F-43FC-92C9-588FE48CB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0244" y="4333208"/>
              <a:ext cx="4359817" cy="789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vi-VN" sz="2400" dirty="0">
                  <a:solidFill>
                    <a:schemeClr val="tx1"/>
                  </a:solidFill>
                  <a:latin typeface="Livvic" panose="020B0604020202020204" charset="-93"/>
                </a:rPr>
                <a:t>Li, Na, K, Rb, Cs </a:t>
              </a:r>
            </a:p>
            <a:p>
              <a:pPr algn="ctr" eaLnBrk="0" hangingPunct="0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vi-VN" sz="2400" dirty="0">
                  <a:solidFill>
                    <a:schemeClr val="tx1"/>
                  </a:solidFill>
                  <a:latin typeface="Livvic" panose="020B0604020202020204" charset="-93"/>
                </a:rPr>
                <a:t>( Fr - </a:t>
              </a:r>
              <a:r>
                <a:rPr lang="en-US" altLang="vi-VN" sz="2400" dirty="0" err="1">
                  <a:solidFill>
                    <a:schemeClr val="tx1"/>
                  </a:solidFill>
                  <a:latin typeface="Livvic" panose="020B0604020202020204" charset="-93"/>
                </a:rPr>
                <a:t>nguyên</a:t>
              </a:r>
              <a:r>
                <a:rPr lang="en-US" altLang="vi-VN" sz="2400" dirty="0">
                  <a:solidFill>
                    <a:schemeClr val="tx1"/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tx1"/>
                  </a:solidFill>
                  <a:latin typeface="Livvic" panose="020B0604020202020204" charset="-93"/>
                </a:rPr>
                <a:t>tố</a:t>
              </a:r>
              <a:r>
                <a:rPr lang="en-US" altLang="vi-VN" sz="2400" dirty="0">
                  <a:solidFill>
                    <a:schemeClr val="tx1"/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tx1"/>
                  </a:solidFill>
                  <a:latin typeface="Livvic" panose="020B0604020202020204" charset="-93"/>
                </a:rPr>
                <a:t>phóng</a:t>
              </a:r>
              <a:r>
                <a:rPr lang="en-US" altLang="vi-VN" sz="2400" dirty="0">
                  <a:solidFill>
                    <a:schemeClr val="tx1"/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tx1"/>
                  </a:solidFill>
                  <a:latin typeface="Livvic" panose="020B0604020202020204" charset="-93"/>
                </a:rPr>
                <a:t>xạ</a:t>
              </a:r>
              <a:r>
                <a:rPr lang="en-US" altLang="vi-VN" sz="2400" dirty="0">
                  <a:solidFill>
                    <a:schemeClr val="tx1"/>
                  </a:solidFill>
                  <a:latin typeface="Livvic" panose="020B0604020202020204" charset="-93"/>
                </a:rPr>
                <a:t>)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880AB54-D0B9-4FDC-BE65-624F9365E282}"/>
              </a:ext>
            </a:extLst>
          </p:cNvPr>
          <p:cNvGrpSpPr/>
          <p:nvPr/>
        </p:nvGrpSpPr>
        <p:grpSpPr>
          <a:xfrm>
            <a:off x="-125206" y="3130417"/>
            <a:ext cx="4285489" cy="1850419"/>
            <a:chOff x="-125206" y="3130417"/>
            <a:chExt cx="4285489" cy="1850419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24D7128-7D1B-41B6-B390-505CEB91C0F1}"/>
                </a:ext>
              </a:extLst>
            </p:cNvPr>
            <p:cNvGrpSpPr/>
            <p:nvPr/>
          </p:nvGrpSpPr>
          <p:grpSpPr>
            <a:xfrm>
              <a:off x="2058927" y="3130417"/>
              <a:ext cx="2101356" cy="1283999"/>
              <a:chOff x="2058927" y="3130417"/>
              <a:chExt cx="2101356" cy="1283999"/>
            </a:xfrm>
          </p:grpSpPr>
          <p:sp>
            <p:nvSpPr>
              <p:cNvPr id="24" name="Google Shape;7955;p86">
                <a:extLst>
                  <a:ext uri="{FF2B5EF4-FFF2-40B4-BE49-F238E27FC236}">
                    <a16:creationId xmlns:a16="http://schemas.microsoft.com/office/drawing/2014/main" id="{C04D13C6-C144-4030-97C1-EAD4F8899796}"/>
                  </a:ext>
                </a:extLst>
              </p:cNvPr>
              <p:cNvSpPr/>
              <p:nvPr/>
            </p:nvSpPr>
            <p:spPr>
              <a:xfrm rot="7152879">
                <a:off x="2606494" y="2860628"/>
                <a:ext cx="1283999" cy="1823578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8804" extrusionOk="0">
                    <a:moveTo>
                      <a:pt x="4798" y="1"/>
                    </a:moveTo>
                    <a:lnTo>
                      <a:pt x="3249" y="2549"/>
                    </a:lnTo>
                    <a:lnTo>
                      <a:pt x="242" y="2629"/>
                    </a:lnTo>
                    <a:cubicBezTo>
                      <a:pt x="724" y="3800"/>
                      <a:pt x="644" y="5131"/>
                      <a:pt x="1" y="6221"/>
                    </a:cubicBezTo>
                    <a:lnTo>
                      <a:pt x="1550" y="8746"/>
                    </a:lnTo>
                    <a:lnTo>
                      <a:pt x="4557" y="8804"/>
                    </a:lnTo>
                    <a:cubicBezTo>
                      <a:pt x="6107" y="6095"/>
                      <a:pt x="6199" y="2790"/>
                      <a:pt x="4798" y="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3AC09EED-43FD-436B-888D-7BE446542EF3}"/>
                  </a:ext>
                </a:extLst>
              </p:cNvPr>
              <p:cNvGrpSpPr/>
              <p:nvPr/>
            </p:nvGrpSpPr>
            <p:grpSpPr>
              <a:xfrm>
                <a:off x="2058927" y="3835362"/>
                <a:ext cx="1209084" cy="567090"/>
                <a:chOff x="2058927" y="3835362"/>
                <a:chExt cx="1209084" cy="567090"/>
              </a:xfrm>
            </p:grpSpPr>
            <p:grpSp>
              <p:nvGrpSpPr>
                <p:cNvPr id="44" name="Google Shape;9191;p89">
                  <a:extLst>
                    <a:ext uri="{FF2B5EF4-FFF2-40B4-BE49-F238E27FC236}">
                      <a16:creationId xmlns:a16="http://schemas.microsoft.com/office/drawing/2014/main" id="{4ADD8AF9-0F48-493D-A703-E6CFFC52B305}"/>
                    </a:ext>
                  </a:extLst>
                </p:cNvPr>
                <p:cNvGrpSpPr/>
                <p:nvPr/>
              </p:nvGrpSpPr>
              <p:grpSpPr>
                <a:xfrm rot="5400000">
                  <a:off x="2815859" y="3731101"/>
                  <a:ext cx="347892" cy="556413"/>
                  <a:chOff x="1768050" y="1172775"/>
                  <a:chExt cx="520200" cy="832000"/>
                </a:xfrm>
                <a:solidFill>
                  <a:srgbClr val="D3CDC3"/>
                </a:solidFill>
              </p:grpSpPr>
              <p:cxnSp>
                <p:nvCxnSpPr>
                  <p:cNvPr id="46" name="Google Shape;9192;p89">
                    <a:extLst>
                      <a:ext uri="{FF2B5EF4-FFF2-40B4-BE49-F238E27FC236}">
                        <a16:creationId xmlns:a16="http://schemas.microsoft.com/office/drawing/2014/main" id="{02D621FC-0D44-433B-8C4C-C0AA716902FF}"/>
                      </a:ext>
                    </a:extLst>
                  </p:cNvPr>
                  <p:cNvCxnSpPr/>
                  <p:nvPr/>
                </p:nvCxnSpPr>
                <p:spPr>
                  <a:xfrm>
                    <a:off x="2003025" y="1692475"/>
                    <a:ext cx="0" cy="312300"/>
                  </a:xfrm>
                  <a:prstGeom prst="straightConnector1">
                    <a:avLst/>
                  </a:prstGeom>
                  <a:grpFill/>
                  <a:ln w="9525" cap="flat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47" name="Google Shape;9193;p89">
                    <a:extLst>
                      <a:ext uri="{FF2B5EF4-FFF2-40B4-BE49-F238E27FC236}">
                        <a16:creationId xmlns:a16="http://schemas.microsoft.com/office/drawing/2014/main" id="{9A492578-231B-464E-B660-20DA9AE24CF2}"/>
                      </a:ext>
                    </a:extLst>
                  </p:cNvPr>
                  <p:cNvSpPr/>
                  <p:nvPr/>
                </p:nvSpPr>
                <p:spPr>
                  <a:xfrm>
                    <a:off x="1768050" y="1172775"/>
                    <a:ext cx="520200" cy="520200"/>
                  </a:xfrm>
                  <a:prstGeom prst="ellipse">
                    <a:avLst/>
                  </a:prstGeom>
                  <a:grpFill/>
                  <a:ln w="9525" cap="flat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cxnSp>
              <p:nvCxnSpPr>
                <p:cNvPr id="45" name="Connector: Elbow 44">
                  <a:extLst>
                    <a:ext uri="{FF2B5EF4-FFF2-40B4-BE49-F238E27FC236}">
                      <a16:creationId xmlns:a16="http://schemas.microsoft.com/office/drawing/2014/main" id="{56D66CA9-7755-40ED-BAA0-9FE343D03A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2058927" y="3992435"/>
                  <a:ext cx="656013" cy="410017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83FC234-3B93-4C52-BDA5-24077B00E9C3}"/>
                </a:ext>
              </a:extLst>
            </p:cNvPr>
            <p:cNvSpPr txBox="1"/>
            <p:nvPr/>
          </p:nvSpPr>
          <p:spPr>
            <a:xfrm>
              <a:off x="-125206" y="4503782"/>
              <a:ext cx="3197193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5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CHe</a:t>
              </a:r>
              <a:r>
                <a:rPr kumimoji="0" lang="en-US" altLang="vi-VN" sz="25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 </a:t>
              </a:r>
              <a:r>
                <a:rPr kumimoji="0" lang="en-US" altLang="vi-VN" sz="25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lớp</a:t>
              </a:r>
              <a:r>
                <a:rPr lang="en-US" altLang="vi-VN" sz="2500" dirty="0">
                  <a:solidFill>
                    <a:schemeClr val="accent4">
                      <a:lumMod val="75000"/>
                    </a:schemeClr>
                  </a:solidFill>
                  <a:latin typeface="Livvic" panose="020B0604020202020204" charset="-93"/>
                </a:rPr>
                <a:t> </a:t>
              </a:r>
              <a:r>
                <a:rPr kumimoji="0" lang="en-US" altLang="vi-VN" sz="25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ngoài</a:t>
              </a:r>
              <a:r>
                <a:rPr kumimoji="0" lang="en-US" altLang="vi-VN" sz="25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  </a:t>
              </a:r>
              <a:r>
                <a:rPr kumimoji="0" lang="en-US" altLang="vi-VN" sz="25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cùng</a:t>
              </a:r>
              <a:endParaRPr kumimoji="0" lang="en-US" altLang="vi-VN" sz="25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Livvic" panose="020B0604020202020204" charset="-93"/>
              </a:endParaRPr>
            </a:p>
          </p:txBody>
        </p:sp>
        <p:sp>
          <p:nvSpPr>
            <p:cNvPr id="94" name="Rectangle 67">
              <a:extLst>
                <a:ext uri="{FF2B5EF4-FFF2-40B4-BE49-F238E27FC236}">
                  <a16:creationId xmlns:a16="http://schemas.microsoft.com/office/drawing/2014/main" id="{CF10DB65-3B0C-40C3-BA55-8077878AF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62" y="3903480"/>
              <a:ext cx="1739604" cy="787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vi-VN" sz="2400" dirty="0">
                  <a:solidFill>
                    <a:schemeClr val="tx1"/>
                  </a:solidFill>
                  <a:latin typeface="Livvic" panose="020B0604020202020204" charset="-93"/>
                </a:rPr>
                <a:t>ns</a:t>
              </a:r>
              <a:r>
                <a:rPr lang="en-US" altLang="vi-VN" sz="2400" baseline="30000" dirty="0">
                  <a:solidFill>
                    <a:schemeClr val="tx1"/>
                  </a:solidFill>
                  <a:latin typeface="Livvic" panose="020B0604020202020204" charset="-93"/>
                </a:rPr>
                <a:t>1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7C6C3B5-5ACE-4637-9E18-D0F96D56A024}"/>
              </a:ext>
            </a:extLst>
          </p:cNvPr>
          <p:cNvGrpSpPr/>
          <p:nvPr/>
        </p:nvGrpSpPr>
        <p:grpSpPr>
          <a:xfrm>
            <a:off x="-200729" y="1207103"/>
            <a:ext cx="3474987" cy="2317577"/>
            <a:chOff x="-200729" y="1207103"/>
            <a:chExt cx="3474987" cy="231757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B2F92D6-CCDE-4145-90E1-31D366474B29}"/>
                </a:ext>
              </a:extLst>
            </p:cNvPr>
            <p:cNvGrpSpPr/>
            <p:nvPr/>
          </p:nvGrpSpPr>
          <p:grpSpPr>
            <a:xfrm>
              <a:off x="1565128" y="1618044"/>
              <a:ext cx="1709130" cy="1906636"/>
              <a:chOff x="1565128" y="1618044"/>
              <a:chExt cx="1709130" cy="1906636"/>
            </a:xfrm>
          </p:grpSpPr>
          <p:sp>
            <p:nvSpPr>
              <p:cNvPr id="28" name="Google Shape;7959;p86">
                <a:extLst>
                  <a:ext uri="{FF2B5EF4-FFF2-40B4-BE49-F238E27FC236}">
                    <a16:creationId xmlns:a16="http://schemas.microsoft.com/office/drawing/2014/main" id="{385E56ED-133D-4E38-86FC-1B495CB54F4B}"/>
                  </a:ext>
                </a:extLst>
              </p:cNvPr>
              <p:cNvSpPr/>
              <p:nvPr/>
            </p:nvSpPr>
            <p:spPr>
              <a:xfrm rot="7152879">
                <a:off x="1618351" y="1868772"/>
                <a:ext cx="1906636" cy="1405179"/>
              </a:xfrm>
              <a:custGeom>
                <a:avLst/>
                <a:gdLst/>
                <a:ahLst/>
                <a:cxnLst/>
                <a:rect l="l" t="t" r="r" b="b"/>
                <a:pathLst>
                  <a:path w="9205" h="6784" extrusionOk="0">
                    <a:moveTo>
                      <a:pt x="4649" y="0"/>
                    </a:moveTo>
                    <a:cubicBezTo>
                      <a:pt x="3880" y="976"/>
                      <a:pt x="2697" y="1549"/>
                      <a:pt x="1446" y="1549"/>
                    </a:cubicBezTo>
                    <a:lnTo>
                      <a:pt x="1435" y="1549"/>
                    </a:lnTo>
                    <a:lnTo>
                      <a:pt x="0" y="4189"/>
                    </a:lnTo>
                    <a:lnTo>
                      <a:pt x="1435" y="6783"/>
                    </a:lnTo>
                    <a:lnTo>
                      <a:pt x="1446" y="6783"/>
                    </a:lnTo>
                    <a:cubicBezTo>
                      <a:pt x="1458" y="6783"/>
                      <a:pt x="1469" y="6783"/>
                      <a:pt x="1481" y="6783"/>
                    </a:cubicBezTo>
                    <a:cubicBezTo>
                      <a:pt x="4589" y="6783"/>
                      <a:pt x="7490" y="5224"/>
                      <a:pt x="9205" y="2628"/>
                    </a:cubicBezTo>
                    <a:lnTo>
                      <a:pt x="6221" y="2559"/>
                    </a:lnTo>
                    <a:lnTo>
                      <a:pt x="4649" y="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70000"/>
                </a:schemeClr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FFD9A730-F0A6-45B8-BC72-108F2692BD1F}"/>
                  </a:ext>
                </a:extLst>
              </p:cNvPr>
              <p:cNvGrpSpPr/>
              <p:nvPr/>
            </p:nvGrpSpPr>
            <p:grpSpPr>
              <a:xfrm>
                <a:off x="1565128" y="1735570"/>
                <a:ext cx="1061586" cy="634003"/>
                <a:chOff x="1565128" y="1735570"/>
                <a:chExt cx="1061586" cy="634003"/>
              </a:xfrm>
            </p:grpSpPr>
            <p:grpSp>
              <p:nvGrpSpPr>
                <p:cNvPr id="50" name="Google Shape;9191;p89">
                  <a:extLst>
                    <a:ext uri="{FF2B5EF4-FFF2-40B4-BE49-F238E27FC236}">
                      <a16:creationId xmlns:a16="http://schemas.microsoft.com/office/drawing/2014/main" id="{3DCD91C0-A56E-483E-8784-BA5AC304B19E}"/>
                    </a:ext>
                  </a:extLst>
                </p:cNvPr>
                <p:cNvGrpSpPr/>
                <p:nvPr/>
              </p:nvGrpSpPr>
              <p:grpSpPr>
                <a:xfrm rot="5400000">
                  <a:off x="2174562" y="1917420"/>
                  <a:ext cx="347892" cy="556413"/>
                  <a:chOff x="1768050" y="1172775"/>
                  <a:chExt cx="520200" cy="832000"/>
                </a:xfrm>
                <a:solidFill>
                  <a:srgbClr val="EDD9B7"/>
                </a:solidFill>
              </p:grpSpPr>
              <p:cxnSp>
                <p:nvCxnSpPr>
                  <p:cNvPr id="51" name="Google Shape;9192;p89">
                    <a:extLst>
                      <a:ext uri="{FF2B5EF4-FFF2-40B4-BE49-F238E27FC236}">
                        <a16:creationId xmlns:a16="http://schemas.microsoft.com/office/drawing/2014/main" id="{F23C40D6-0027-43E4-828D-497E8483CCAA}"/>
                      </a:ext>
                    </a:extLst>
                  </p:cNvPr>
                  <p:cNvCxnSpPr/>
                  <p:nvPr/>
                </p:nvCxnSpPr>
                <p:spPr>
                  <a:xfrm>
                    <a:off x="2003025" y="1692475"/>
                    <a:ext cx="0" cy="312300"/>
                  </a:xfrm>
                  <a:prstGeom prst="straightConnector1">
                    <a:avLst/>
                  </a:prstGeom>
                  <a:grpFill/>
                  <a:ln w="9525" cap="flat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52" name="Google Shape;9193;p89">
                    <a:extLst>
                      <a:ext uri="{FF2B5EF4-FFF2-40B4-BE49-F238E27FC236}">
                        <a16:creationId xmlns:a16="http://schemas.microsoft.com/office/drawing/2014/main" id="{92B3D479-6DF1-4D39-A282-D6A2D7F0003E}"/>
                      </a:ext>
                    </a:extLst>
                  </p:cNvPr>
                  <p:cNvSpPr/>
                  <p:nvPr/>
                </p:nvSpPr>
                <p:spPr>
                  <a:xfrm>
                    <a:off x="1768050" y="1172775"/>
                    <a:ext cx="520200" cy="520200"/>
                  </a:xfrm>
                  <a:prstGeom prst="ellipse">
                    <a:avLst/>
                  </a:prstGeom>
                  <a:grpFill/>
                  <a:ln w="9525" cap="flat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cxnSp>
              <p:nvCxnSpPr>
                <p:cNvPr id="53" name="Connector: Elbow 52">
                  <a:extLst>
                    <a:ext uri="{FF2B5EF4-FFF2-40B4-BE49-F238E27FC236}">
                      <a16:creationId xmlns:a16="http://schemas.microsoft.com/office/drawing/2014/main" id="{B5A3C3F7-BCF0-482F-88C5-EF13C673CC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1565128" y="1735570"/>
                  <a:ext cx="521889" cy="443184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2D46B9C-2268-4CF0-AC56-45ED63025202}"/>
                </a:ext>
              </a:extLst>
            </p:cNvPr>
            <p:cNvSpPr txBox="1"/>
            <p:nvPr/>
          </p:nvSpPr>
          <p:spPr>
            <a:xfrm>
              <a:off x="-200729" y="1207103"/>
              <a:ext cx="2615068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5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Khuynh</a:t>
              </a:r>
              <a:r>
                <a:rPr kumimoji="0" lang="en-US" altLang="vi-VN" sz="25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 </a:t>
              </a:r>
              <a:r>
                <a:rPr kumimoji="0" lang="en-US" altLang="vi-VN" sz="25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hướng</a:t>
              </a:r>
              <a:endParaRPr kumimoji="0" lang="en-US" altLang="vi-VN" sz="25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Livvic" panose="020B0604020202020204" charset="-93"/>
              </a:endParaRPr>
            </a:p>
          </p:txBody>
        </p:sp>
        <p:sp>
          <p:nvSpPr>
            <p:cNvPr id="97" name="Rectangle 68">
              <a:extLst>
                <a:ext uri="{FF2B5EF4-FFF2-40B4-BE49-F238E27FC236}">
                  <a16:creationId xmlns:a16="http://schemas.microsoft.com/office/drawing/2014/main" id="{9762E50B-73B4-46EB-A855-6ABE206AF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648" y="1776382"/>
              <a:ext cx="1986931" cy="1513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vi-VN" sz="2400" dirty="0" err="1">
                  <a:solidFill>
                    <a:schemeClr val="tx1"/>
                  </a:solidFill>
                  <a:latin typeface="Livvic" panose="020B0604020202020204" charset="-93"/>
                </a:rPr>
                <a:t>nhường</a:t>
              </a:r>
              <a:r>
                <a:rPr lang="en-US" altLang="vi-VN" sz="2400" dirty="0">
                  <a:solidFill>
                    <a:schemeClr val="tx1"/>
                  </a:solidFill>
                  <a:latin typeface="Livvic" panose="020B0604020202020204" charset="-93"/>
                </a:rPr>
                <a:t> 1e </a:t>
              </a:r>
            </a:p>
            <a:p>
              <a:pPr algn="ctr" eaLnBrk="0" hangingPunct="0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vi-VN" sz="2400" dirty="0" err="1">
                  <a:solidFill>
                    <a:schemeClr val="tx1"/>
                  </a:solidFill>
                  <a:latin typeface="Livvic" panose="020B0604020202020204" charset="-93"/>
                </a:rPr>
                <a:t>để</a:t>
              </a:r>
              <a:r>
                <a:rPr lang="en-US" altLang="vi-VN" sz="2400" dirty="0">
                  <a:solidFill>
                    <a:schemeClr val="tx1"/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tx1"/>
                  </a:solidFill>
                  <a:latin typeface="Livvic" panose="020B0604020202020204" charset="-93"/>
                </a:rPr>
                <a:t>đạt</a:t>
              </a:r>
              <a:r>
                <a:rPr lang="en-US" altLang="vi-VN" sz="2400" dirty="0">
                  <a:solidFill>
                    <a:schemeClr val="tx1"/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tx1"/>
                  </a:solidFill>
                  <a:latin typeface="Livvic" panose="020B0604020202020204" charset="-93"/>
                </a:rPr>
                <a:t>CHe</a:t>
              </a:r>
              <a:r>
                <a:rPr lang="en-US" altLang="vi-VN" sz="2400" dirty="0">
                  <a:solidFill>
                    <a:schemeClr val="tx1"/>
                  </a:solidFill>
                  <a:latin typeface="Livvic" panose="020B0604020202020204" charset="-93"/>
                </a:rPr>
                <a:t> </a:t>
              </a:r>
            </a:p>
            <a:p>
              <a:pPr algn="ctr" eaLnBrk="0" hangingPunct="0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vi-VN" sz="2400" dirty="0" err="1">
                  <a:solidFill>
                    <a:schemeClr val="tx1"/>
                  </a:solidFill>
                  <a:latin typeface="Livvic" panose="020B0604020202020204" charset="-93"/>
                </a:rPr>
                <a:t>bền</a:t>
              </a:r>
              <a:r>
                <a:rPr lang="en-US" altLang="vi-VN" sz="2400" dirty="0">
                  <a:solidFill>
                    <a:schemeClr val="tx1"/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tx1"/>
                  </a:solidFill>
                  <a:latin typeface="Livvic" panose="020B0604020202020204" charset="-93"/>
                </a:rPr>
                <a:t>vững</a:t>
              </a:r>
              <a:r>
                <a:rPr lang="en-US" altLang="vi-VN" sz="2400" dirty="0">
                  <a:solidFill>
                    <a:schemeClr val="tx1"/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tx1"/>
                  </a:solidFill>
                  <a:latin typeface="Livvic" panose="020B0604020202020204" charset="-93"/>
                </a:rPr>
                <a:t>của</a:t>
              </a:r>
              <a:r>
                <a:rPr lang="en-US" altLang="vi-VN" sz="2400" dirty="0">
                  <a:solidFill>
                    <a:schemeClr val="tx1"/>
                  </a:solidFill>
                  <a:latin typeface="Livvic" panose="020B0604020202020204" charset="-93"/>
                </a:rPr>
                <a:t> </a:t>
              </a:r>
            </a:p>
            <a:p>
              <a:pPr algn="ctr" eaLnBrk="0" hangingPunct="0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vi-VN" sz="2400" dirty="0" err="1">
                  <a:solidFill>
                    <a:schemeClr val="tx1"/>
                  </a:solidFill>
                  <a:latin typeface="Livvic" panose="020B0604020202020204" charset="-93"/>
                </a:rPr>
                <a:t>khí</a:t>
              </a:r>
              <a:r>
                <a:rPr lang="en-US" altLang="vi-VN" sz="2400" dirty="0">
                  <a:solidFill>
                    <a:schemeClr val="tx1"/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tx1"/>
                  </a:solidFill>
                  <a:latin typeface="Livvic" panose="020B0604020202020204" charset="-93"/>
                </a:rPr>
                <a:t>hiếm</a:t>
              </a:r>
              <a:endParaRPr lang="en-US" altLang="vi-VN" sz="2400" dirty="0">
                <a:solidFill>
                  <a:schemeClr val="tx1"/>
                </a:solidFill>
                <a:latin typeface="Livvic" panose="020B0604020202020204" charset="-93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323865F-34D3-48CA-B5F7-52045E338E5E}"/>
              </a:ext>
            </a:extLst>
          </p:cNvPr>
          <p:cNvGrpSpPr/>
          <p:nvPr/>
        </p:nvGrpSpPr>
        <p:grpSpPr>
          <a:xfrm>
            <a:off x="-46593" y="16010"/>
            <a:ext cx="4164711" cy="2003405"/>
            <a:chOff x="-46593" y="16010"/>
            <a:chExt cx="4164711" cy="2003405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11C928D-3F12-4D87-827C-772DE4B6E3BE}"/>
                </a:ext>
              </a:extLst>
            </p:cNvPr>
            <p:cNvGrpSpPr/>
            <p:nvPr/>
          </p:nvGrpSpPr>
          <p:grpSpPr>
            <a:xfrm>
              <a:off x="2620147" y="471526"/>
              <a:ext cx="1497971" cy="1547889"/>
              <a:chOff x="2620147" y="471526"/>
              <a:chExt cx="1497971" cy="1547889"/>
            </a:xfrm>
          </p:grpSpPr>
          <p:sp>
            <p:nvSpPr>
              <p:cNvPr id="27" name="Google Shape;7958;p86">
                <a:extLst>
                  <a:ext uri="{FF2B5EF4-FFF2-40B4-BE49-F238E27FC236}">
                    <a16:creationId xmlns:a16="http://schemas.microsoft.com/office/drawing/2014/main" id="{B4BB8E70-46AF-4875-B77B-86342D3925F2}"/>
                  </a:ext>
                </a:extLst>
              </p:cNvPr>
              <p:cNvSpPr/>
              <p:nvPr/>
            </p:nvSpPr>
            <p:spPr>
              <a:xfrm rot="7152879">
                <a:off x="2595188" y="496485"/>
                <a:ext cx="1547889" cy="1497971"/>
              </a:xfrm>
              <a:custGeom>
                <a:avLst/>
                <a:gdLst/>
                <a:ahLst/>
                <a:cxnLst/>
                <a:rect l="l" t="t" r="r" b="b"/>
                <a:pathLst>
                  <a:path w="7473" h="7232" extrusionOk="0">
                    <a:moveTo>
                      <a:pt x="4546" y="1"/>
                    </a:moveTo>
                    <a:lnTo>
                      <a:pt x="1516" y="81"/>
                    </a:lnTo>
                    <a:lnTo>
                      <a:pt x="1" y="2583"/>
                    </a:lnTo>
                    <a:cubicBezTo>
                      <a:pt x="1550" y="5280"/>
                      <a:pt x="4339" y="7025"/>
                      <a:pt x="7438" y="7232"/>
                    </a:cubicBezTo>
                    <a:lnTo>
                      <a:pt x="6026" y="4649"/>
                    </a:lnTo>
                    <a:lnTo>
                      <a:pt x="7472" y="1964"/>
                    </a:lnTo>
                    <a:cubicBezTo>
                      <a:pt x="6256" y="1791"/>
                      <a:pt x="5177" y="1068"/>
                      <a:pt x="4546" y="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  <a:alpha val="60000"/>
                </a:schemeClr>
              </a:solidFill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020EAA1-2C2D-4931-8770-0E565AB55C4F}"/>
                  </a:ext>
                </a:extLst>
              </p:cNvPr>
              <p:cNvGrpSpPr/>
              <p:nvPr/>
            </p:nvGrpSpPr>
            <p:grpSpPr>
              <a:xfrm>
                <a:off x="2755568" y="479039"/>
                <a:ext cx="1078122" cy="634003"/>
                <a:chOff x="2755568" y="479039"/>
                <a:chExt cx="1078122" cy="634003"/>
              </a:xfrm>
            </p:grpSpPr>
            <p:grpSp>
              <p:nvGrpSpPr>
                <p:cNvPr id="64" name="Google Shape;9191;p89">
                  <a:extLst>
                    <a:ext uri="{FF2B5EF4-FFF2-40B4-BE49-F238E27FC236}">
                      <a16:creationId xmlns:a16="http://schemas.microsoft.com/office/drawing/2014/main" id="{960D129A-42E6-449B-988D-BDBAC6B75BC6}"/>
                    </a:ext>
                  </a:extLst>
                </p:cNvPr>
                <p:cNvGrpSpPr/>
                <p:nvPr/>
              </p:nvGrpSpPr>
              <p:grpSpPr>
                <a:xfrm rot="5400000">
                  <a:off x="3381538" y="660889"/>
                  <a:ext cx="347892" cy="556413"/>
                  <a:chOff x="1768050" y="1172775"/>
                  <a:chExt cx="520200" cy="832000"/>
                </a:xfrm>
                <a:solidFill>
                  <a:srgbClr val="CDC1A9"/>
                </a:solidFill>
              </p:grpSpPr>
              <p:cxnSp>
                <p:nvCxnSpPr>
                  <p:cNvPr id="66" name="Google Shape;9192;p89">
                    <a:extLst>
                      <a:ext uri="{FF2B5EF4-FFF2-40B4-BE49-F238E27FC236}">
                        <a16:creationId xmlns:a16="http://schemas.microsoft.com/office/drawing/2014/main" id="{4FADF11A-AC4C-4300-8650-6BA43A6DA6AD}"/>
                      </a:ext>
                    </a:extLst>
                  </p:cNvPr>
                  <p:cNvCxnSpPr/>
                  <p:nvPr/>
                </p:nvCxnSpPr>
                <p:spPr>
                  <a:xfrm>
                    <a:off x="2003025" y="1692475"/>
                    <a:ext cx="0" cy="312300"/>
                  </a:xfrm>
                  <a:prstGeom prst="straightConnector1">
                    <a:avLst/>
                  </a:prstGeom>
                  <a:grpFill/>
                  <a:ln w="9525" cap="flat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67" name="Google Shape;9193;p89">
                    <a:extLst>
                      <a:ext uri="{FF2B5EF4-FFF2-40B4-BE49-F238E27FC236}">
                        <a16:creationId xmlns:a16="http://schemas.microsoft.com/office/drawing/2014/main" id="{82F02B5D-AB89-449C-930E-EEC4097BA8E8}"/>
                      </a:ext>
                    </a:extLst>
                  </p:cNvPr>
                  <p:cNvSpPr/>
                  <p:nvPr/>
                </p:nvSpPr>
                <p:spPr>
                  <a:xfrm>
                    <a:off x="1768050" y="1172775"/>
                    <a:ext cx="520200" cy="520200"/>
                  </a:xfrm>
                  <a:prstGeom prst="ellipse">
                    <a:avLst/>
                  </a:prstGeom>
                  <a:grpFill/>
                  <a:ln w="9525" cap="flat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cxnSp>
              <p:nvCxnSpPr>
                <p:cNvPr id="65" name="Connector: Elbow 64">
                  <a:extLst>
                    <a:ext uri="{FF2B5EF4-FFF2-40B4-BE49-F238E27FC236}">
                      <a16:creationId xmlns:a16="http://schemas.microsoft.com/office/drawing/2014/main" id="{DAF140D4-EAC7-4247-BD6E-5179DC48B8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2755568" y="479039"/>
                  <a:ext cx="521889" cy="443184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8" name="Rectangle 69">
              <a:extLst>
                <a:ext uri="{FF2B5EF4-FFF2-40B4-BE49-F238E27FC236}">
                  <a16:creationId xmlns:a16="http://schemas.microsoft.com/office/drawing/2014/main" id="{D10E1C57-A68D-498E-B2CE-5DE1049C5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593" y="16010"/>
              <a:ext cx="2929575" cy="63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eaLnBrk="0" hangingPunct="0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vi-VN" sz="2500" dirty="0" err="1">
                  <a:solidFill>
                    <a:schemeClr val="accent4">
                      <a:lumMod val="75000"/>
                    </a:schemeClr>
                  </a:solidFill>
                  <a:latin typeface="Livvic" panose="020B0604020202020204" charset="-93"/>
                </a:rPr>
                <a:t>Hóa</a:t>
              </a:r>
              <a:r>
                <a:rPr lang="en-US" altLang="vi-VN" sz="2500" dirty="0">
                  <a:solidFill>
                    <a:schemeClr val="accent4">
                      <a:lumMod val="75000"/>
                    </a:schemeClr>
                  </a:solidFill>
                  <a:latin typeface="Livvic" panose="020B0604020202020204" charset="-93"/>
                </a:rPr>
                <a:t> </a:t>
              </a:r>
              <a:r>
                <a:rPr lang="en-US" altLang="vi-VN" sz="2500" dirty="0" err="1">
                  <a:solidFill>
                    <a:schemeClr val="accent4">
                      <a:lumMod val="75000"/>
                    </a:schemeClr>
                  </a:solidFill>
                  <a:latin typeface="Livvic" panose="020B0604020202020204" charset="-93"/>
                </a:rPr>
                <a:t>trị</a:t>
              </a:r>
              <a:r>
                <a:rPr lang="en-US" altLang="vi-VN" sz="2500" dirty="0">
                  <a:solidFill>
                    <a:schemeClr val="accent4">
                      <a:lumMod val="75000"/>
                    </a:schemeClr>
                  </a:solidFill>
                  <a:latin typeface="Livvic" panose="020B0604020202020204" charset="-93"/>
                </a:rPr>
                <a:t>: </a:t>
              </a:r>
              <a:r>
                <a:rPr lang="en-US" altLang="vi-VN" sz="2400" dirty="0">
                  <a:solidFill>
                    <a:schemeClr val="tx1"/>
                  </a:solidFill>
                  <a:latin typeface="Livvic" panose="020B0604020202020204" charset="-93"/>
                </a:rPr>
                <a:t>1(</a:t>
              </a:r>
              <a:r>
                <a:rPr lang="en-US" altLang="vi-VN" sz="2400" dirty="0" err="1">
                  <a:solidFill>
                    <a:schemeClr val="tx1"/>
                  </a:solidFill>
                  <a:latin typeface="Livvic" panose="020B0604020202020204" charset="-93"/>
                </a:rPr>
                <a:t>duy</a:t>
              </a:r>
              <a:r>
                <a:rPr lang="en-US" altLang="vi-VN" sz="2400" dirty="0">
                  <a:solidFill>
                    <a:schemeClr val="tx1"/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tx1"/>
                  </a:solidFill>
                  <a:latin typeface="Livvic" panose="020B0604020202020204" charset="-93"/>
                </a:rPr>
                <a:t>nhất</a:t>
              </a:r>
              <a:r>
                <a:rPr lang="en-US" altLang="vi-VN" sz="2400" dirty="0">
                  <a:solidFill>
                    <a:schemeClr val="tx1"/>
                  </a:solidFill>
                  <a:latin typeface="Livvic" panose="020B0604020202020204" charset="-93"/>
                </a:rPr>
                <a:t>)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650045E-3621-48CB-AA96-0481C58C988B}"/>
              </a:ext>
            </a:extLst>
          </p:cNvPr>
          <p:cNvGrpSpPr/>
          <p:nvPr/>
        </p:nvGrpSpPr>
        <p:grpSpPr>
          <a:xfrm>
            <a:off x="3767908" y="185969"/>
            <a:ext cx="5582927" cy="1876723"/>
            <a:chOff x="3767908" y="185969"/>
            <a:chExt cx="5582927" cy="1876723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B83B6A8-1878-482C-8E24-E5EFFAE12BAC}"/>
                </a:ext>
              </a:extLst>
            </p:cNvPr>
            <p:cNvGrpSpPr/>
            <p:nvPr/>
          </p:nvGrpSpPr>
          <p:grpSpPr>
            <a:xfrm>
              <a:off x="3767908" y="788424"/>
              <a:ext cx="2100209" cy="1274268"/>
              <a:chOff x="3767908" y="788424"/>
              <a:chExt cx="2100209" cy="1274268"/>
            </a:xfrm>
          </p:grpSpPr>
          <p:sp>
            <p:nvSpPr>
              <p:cNvPr id="26" name="Google Shape;7957;p86">
                <a:extLst>
                  <a:ext uri="{FF2B5EF4-FFF2-40B4-BE49-F238E27FC236}">
                    <a16:creationId xmlns:a16="http://schemas.microsoft.com/office/drawing/2014/main" id="{02B86578-06C2-41F1-B2C7-6D134BB5B11D}"/>
                  </a:ext>
                </a:extLst>
              </p:cNvPr>
              <p:cNvSpPr/>
              <p:nvPr/>
            </p:nvSpPr>
            <p:spPr>
              <a:xfrm rot="7152879">
                <a:off x="4035419" y="520913"/>
                <a:ext cx="1274268" cy="1809290"/>
              </a:xfrm>
              <a:custGeom>
                <a:avLst/>
                <a:gdLst/>
                <a:ahLst/>
                <a:cxnLst/>
                <a:rect l="l" t="t" r="r" b="b"/>
                <a:pathLst>
                  <a:path w="6152" h="8735" extrusionOk="0">
                    <a:moveTo>
                      <a:pt x="1641" y="1"/>
                    </a:moveTo>
                    <a:cubicBezTo>
                      <a:pt x="103" y="2686"/>
                      <a:pt x="0" y="5957"/>
                      <a:pt x="1366" y="8735"/>
                    </a:cubicBezTo>
                    <a:lnTo>
                      <a:pt x="2869" y="6244"/>
                    </a:lnTo>
                    <a:lnTo>
                      <a:pt x="5957" y="6164"/>
                    </a:lnTo>
                    <a:cubicBezTo>
                      <a:pt x="5486" y="5016"/>
                      <a:pt x="5555" y="3731"/>
                      <a:pt x="6152" y="2640"/>
                    </a:cubicBezTo>
                    <a:lnTo>
                      <a:pt x="4568" y="58"/>
                    </a:lnTo>
                    <a:lnTo>
                      <a:pt x="1641" y="1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60000"/>
                </a:schemeClr>
              </a:solidFill>
              <a:ln w="9525" cap="flat" cmpd="sng">
                <a:solidFill>
                  <a:srgbClr val="37495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EB632B71-3745-46F9-8910-F9399D1AA6E0}"/>
                  </a:ext>
                </a:extLst>
              </p:cNvPr>
              <p:cNvGrpSpPr/>
              <p:nvPr/>
            </p:nvGrpSpPr>
            <p:grpSpPr>
              <a:xfrm>
                <a:off x="4937809" y="1149833"/>
                <a:ext cx="930308" cy="487253"/>
                <a:chOff x="4937809" y="1149833"/>
                <a:chExt cx="930308" cy="487253"/>
              </a:xfrm>
            </p:grpSpPr>
            <p:grpSp>
              <p:nvGrpSpPr>
                <p:cNvPr id="69" name="Google Shape;9191;p89">
                  <a:extLst>
                    <a:ext uri="{FF2B5EF4-FFF2-40B4-BE49-F238E27FC236}">
                      <a16:creationId xmlns:a16="http://schemas.microsoft.com/office/drawing/2014/main" id="{982CBE92-061B-4123-B911-470EAE982A9C}"/>
                    </a:ext>
                  </a:extLst>
                </p:cNvPr>
                <p:cNvGrpSpPr/>
                <p:nvPr/>
              </p:nvGrpSpPr>
              <p:grpSpPr>
                <a:xfrm rot="16200000">
                  <a:off x="5042070" y="1184933"/>
                  <a:ext cx="347892" cy="556413"/>
                  <a:chOff x="1768050" y="1172775"/>
                  <a:chExt cx="520200" cy="832000"/>
                </a:xfrm>
                <a:solidFill>
                  <a:srgbClr val="E8CEA3"/>
                </a:solidFill>
              </p:grpSpPr>
              <p:cxnSp>
                <p:nvCxnSpPr>
                  <p:cNvPr id="71" name="Google Shape;9192;p89">
                    <a:extLst>
                      <a:ext uri="{FF2B5EF4-FFF2-40B4-BE49-F238E27FC236}">
                        <a16:creationId xmlns:a16="http://schemas.microsoft.com/office/drawing/2014/main" id="{2AE384A3-0C26-482B-AE54-E32CEEB3EEF2}"/>
                      </a:ext>
                    </a:extLst>
                  </p:cNvPr>
                  <p:cNvCxnSpPr/>
                  <p:nvPr/>
                </p:nvCxnSpPr>
                <p:spPr>
                  <a:xfrm>
                    <a:off x="2003025" y="1692475"/>
                    <a:ext cx="0" cy="312300"/>
                  </a:xfrm>
                  <a:prstGeom prst="straightConnector1">
                    <a:avLst/>
                  </a:prstGeom>
                  <a:grpFill/>
                  <a:ln w="9525" cap="flat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2" name="Google Shape;9193;p89">
                    <a:extLst>
                      <a:ext uri="{FF2B5EF4-FFF2-40B4-BE49-F238E27FC236}">
                        <a16:creationId xmlns:a16="http://schemas.microsoft.com/office/drawing/2014/main" id="{CC3EFE29-31CA-4CB7-9EC6-E049872A7476}"/>
                      </a:ext>
                    </a:extLst>
                  </p:cNvPr>
                  <p:cNvSpPr/>
                  <p:nvPr/>
                </p:nvSpPr>
                <p:spPr>
                  <a:xfrm>
                    <a:off x="1768050" y="1172775"/>
                    <a:ext cx="520200" cy="520200"/>
                  </a:xfrm>
                  <a:prstGeom prst="ellipse">
                    <a:avLst/>
                  </a:prstGeom>
                  <a:grpFill/>
                  <a:ln w="9525" cap="flat" cmpd="sng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cxnSp>
              <p:nvCxnSpPr>
                <p:cNvPr id="70" name="Connector: Elbow 69">
                  <a:extLst>
                    <a:ext uri="{FF2B5EF4-FFF2-40B4-BE49-F238E27FC236}">
                      <a16:creationId xmlns:a16="http://schemas.microsoft.com/office/drawing/2014/main" id="{7D1B1CAE-FEB5-4609-8508-6C903D379E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92919" y="1149833"/>
                  <a:ext cx="375198" cy="330260"/>
                </a:xfrm>
                <a:prstGeom prst="bentConnector3">
                  <a:avLst/>
                </a:prstGeom>
                <a:ln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C3B6A85-614F-42B1-BBD7-CAD7FF6FAA8D}"/>
                </a:ext>
              </a:extLst>
            </p:cNvPr>
            <p:cNvSpPr txBox="1"/>
            <p:nvPr/>
          </p:nvSpPr>
          <p:spPr>
            <a:xfrm>
              <a:off x="5725021" y="185969"/>
              <a:ext cx="3264172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5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Tính</a:t>
              </a:r>
              <a:r>
                <a:rPr kumimoji="0" lang="en-US" altLang="vi-VN" sz="25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 </a:t>
              </a:r>
              <a:r>
                <a:rPr kumimoji="0" lang="en-US" altLang="vi-VN" sz="25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chất</a:t>
              </a:r>
              <a:r>
                <a:rPr kumimoji="0" lang="en-US" altLang="vi-VN" sz="25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 </a:t>
              </a:r>
              <a:r>
                <a:rPr kumimoji="0" lang="en-US" altLang="vi-VN" sz="25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hóa</a:t>
              </a:r>
              <a:r>
                <a:rPr kumimoji="0" lang="en-US" altLang="vi-VN" sz="25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 </a:t>
              </a:r>
              <a:r>
                <a:rPr kumimoji="0" lang="en-US" altLang="vi-VN" sz="25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học</a:t>
              </a:r>
              <a:endParaRPr kumimoji="0" lang="en-US" altLang="vi-VN" sz="25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Livvic" panose="020B0604020202020204" charset="-93"/>
              </a:endParaRPr>
            </a:p>
          </p:txBody>
        </p:sp>
        <p:sp>
          <p:nvSpPr>
            <p:cNvPr id="101" name="Rectangle 70">
              <a:extLst>
                <a:ext uri="{FF2B5EF4-FFF2-40B4-BE49-F238E27FC236}">
                  <a16:creationId xmlns:a16="http://schemas.microsoft.com/office/drawing/2014/main" id="{29FDE92D-7D0B-4528-A2A5-411A9B736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8855" y="708404"/>
              <a:ext cx="3921980" cy="987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2400" dirty="0" err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Livvic" panose="020B0604020202020204" charset="-93"/>
                </a:rPr>
                <a:t>là</a:t>
              </a:r>
              <a:r>
                <a:rPr lang="en-US" altLang="vi-VN" sz="24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Livvic" panose="020B0604020202020204" charset="-93"/>
                </a:rPr>
                <a:t>kim</a:t>
              </a:r>
              <a:r>
                <a:rPr lang="en-US" altLang="vi-VN" sz="24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Livvic" panose="020B0604020202020204" charset="-93"/>
                </a:rPr>
                <a:t>loại</a:t>
              </a:r>
              <a:r>
                <a:rPr lang="en-US" altLang="vi-VN" sz="24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Livvic" panose="020B0604020202020204" charset="-93"/>
                </a:rPr>
                <a:t>điển</a:t>
              </a:r>
              <a:r>
                <a:rPr lang="en-US" altLang="vi-VN" sz="24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Livvic" panose="020B0604020202020204" charset="-93"/>
                </a:rPr>
                <a:t>hình</a:t>
              </a:r>
              <a:r>
                <a:rPr lang="en-US" altLang="vi-VN" sz="24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Livvic" panose="020B0604020202020204" charset="-93"/>
                </a:rPr>
                <a:t>:</a:t>
              </a:r>
            </a:p>
            <a:p>
              <a:pPr algn="ctr"/>
              <a:r>
                <a:rPr lang="en-US" altLang="vi-VN" sz="2400" dirty="0" err="1">
                  <a:solidFill>
                    <a:schemeClr val="tx1"/>
                  </a:solidFill>
                  <a:latin typeface="Livvic" panose="020B0604020202020204" charset="-93"/>
                </a:rPr>
                <a:t>Tác</a:t>
              </a:r>
              <a:r>
                <a:rPr lang="en-US" altLang="vi-VN" sz="2400" dirty="0">
                  <a:solidFill>
                    <a:schemeClr val="tx1"/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tx1"/>
                  </a:solidFill>
                  <a:latin typeface="Livvic" panose="020B0604020202020204" charset="-93"/>
                </a:rPr>
                <a:t>dụng</a:t>
              </a:r>
              <a:r>
                <a:rPr lang="en-US" altLang="vi-VN" sz="2400" dirty="0">
                  <a:solidFill>
                    <a:schemeClr val="tx1"/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tx1"/>
                  </a:solidFill>
                  <a:latin typeface="Livvic" panose="020B0604020202020204" charset="-93"/>
                </a:rPr>
                <a:t>với</a:t>
              </a:r>
              <a:r>
                <a:rPr lang="en-US" altLang="vi-VN" sz="2400" dirty="0">
                  <a:solidFill>
                    <a:schemeClr val="tx1"/>
                  </a:solidFill>
                  <a:latin typeface="Livvic" panose="020B0604020202020204" charset="-93"/>
                </a:rPr>
                <a:t>:  </a:t>
              </a:r>
            </a:p>
            <a:p>
              <a:pPr algn="ctr"/>
              <a:r>
                <a:rPr lang="en-US" altLang="vi-VN" sz="2400" dirty="0">
                  <a:solidFill>
                    <a:schemeClr val="tx1"/>
                  </a:solidFill>
                  <a:latin typeface="Livvic" panose="020B0604020202020204" charset="-93"/>
                </a:rPr>
                <a:t>O</a:t>
              </a:r>
              <a:r>
                <a:rPr lang="en-US" altLang="vi-VN" sz="2400" baseline="-25000" dirty="0">
                  <a:solidFill>
                    <a:schemeClr val="tx1"/>
                  </a:solidFill>
                  <a:latin typeface="Livvic" panose="020B0604020202020204" charset="-93"/>
                </a:rPr>
                <a:t>2</a:t>
              </a:r>
              <a:r>
                <a:rPr lang="en-US" altLang="vi-VN" sz="2400" dirty="0">
                  <a:solidFill>
                    <a:schemeClr val="tx1"/>
                  </a:solidFill>
                  <a:latin typeface="Livvic" panose="020B0604020202020204" charset="-93"/>
                </a:rPr>
                <a:t>; H</a:t>
              </a:r>
              <a:r>
                <a:rPr lang="en-US" altLang="vi-VN" sz="2400" baseline="-25000" dirty="0">
                  <a:solidFill>
                    <a:schemeClr val="tx1"/>
                  </a:solidFill>
                  <a:latin typeface="Livvic" panose="020B0604020202020204" charset="-93"/>
                </a:rPr>
                <a:t>2</a:t>
              </a:r>
              <a:r>
                <a:rPr lang="en-US" altLang="vi-VN" sz="2400" dirty="0">
                  <a:solidFill>
                    <a:schemeClr val="tx1"/>
                  </a:solidFill>
                  <a:latin typeface="Livvic" panose="020B0604020202020204" charset="-93"/>
                </a:rPr>
                <a:t>O </a:t>
              </a:r>
              <a:r>
                <a:rPr lang="en-US" altLang="vi-VN" sz="2000" dirty="0">
                  <a:solidFill>
                    <a:schemeClr val="tx1"/>
                  </a:solidFill>
                  <a:latin typeface="Livvic" panose="020B0604020202020204" charset="-93"/>
                </a:rPr>
                <a:t>(t</a:t>
              </a:r>
              <a:r>
                <a:rPr lang="en-US" altLang="vi-VN" sz="2000" baseline="30000" dirty="0">
                  <a:solidFill>
                    <a:schemeClr val="tx1"/>
                  </a:solidFill>
                  <a:latin typeface="Livvic" panose="020B0604020202020204" charset="-93"/>
                </a:rPr>
                <a:t>0</a:t>
              </a:r>
              <a:r>
                <a:rPr lang="en-US" altLang="vi-VN" sz="2000" dirty="0">
                  <a:solidFill>
                    <a:schemeClr val="tx1"/>
                  </a:solidFill>
                  <a:latin typeface="Livvic" panose="020B0604020202020204" charset="-93"/>
                </a:rPr>
                <a:t> </a:t>
              </a:r>
              <a:r>
                <a:rPr lang="en-US" altLang="vi-VN" sz="2000" dirty="0" err="1">
                  <a:solidFill>
                    <a:schemeClr val="tx1"/>
                  </a:solidFill>
                  <a:latin typeface="Livvic" panose="020B0604020202020204" charset="-93"/>
                </a:rPr>
                <a:t>thường</a:t>
              </a:r>
              <a:r>
                <a:rPr lang="en-US" altLang="vi-VN" sz="2000" dirty="0">
                  <a:solidFill>
                    <a:schemeClr val="tx1"/>
                  </a:solidFill>
                  <a:latin typeface="Livvic" panose="020B0604020202020204" charset="-93"/>
                </a:rPr>
                <a:t>)</a:t>
              </a:r>
              <a:r>
                <a:rPr lang="en-US" altLang="vi-VN" sz="2000" dirty="0">
                  <a:solidFill>
                    <a:schemeClr val="tx1"/>
                  </a:solidFill>
                  <a:latin typeface="Livvic" panose="020B0604020202020204" charset="-93"/>
                  <a:sym typeface="Wingdings" panose="05000000000000000000" pitchFamily="2" charset="2"/>
                </a:rPr>
                <a:t>; </a:t>
              </a:r>
              <a:r>
                <a:rPr lang="en-US" altLang="vi-VN" sz="2400" dirty="0">
                  <a:solidFill>
                    <a:schemeClr val="tx1"/>
                  </a:solidFill>
                  <a:latin typeface="Livvic" panose="020B0604020202020204" charset="-93"/>
                  <a:sym typeface="Wingdings" panose="05000000000000000000" pitchFamily="2" charset="2"/>
                </a:rPr>
                <a:t>phi </a:t>
              </a:r>
              <a:r>
                <a:rPr lang="en-US" altLang="vi-VN" sz="2400" dirty="0" err="1">
                  <a:solidFill>
                    <a:schemeClr val="tx1"/>
                  </a:solidFill>
                  <a:latin typeface="Livvic" panose="020B0604020202020204" charset="-93"/>
                  <a:sym typeface="Wingdings" panose="05000000000000000000" pitchFamily="2" charset="2"/>
                </a:rPr>
                <a:t>kim</a:t>
              </a:r>
              <a:endParaRPr lang="en-US" altLang="vi-VN" sz="2400" dirty="0">
                <a:solidFill>
                  <a:schemeClr val="tx1"/>
                </a:solidFill>
                <a:latin typeface="Livvic" panose="020B0604020202020204" charset="-93"/>
                <a:sym typeface="Wingdings" panose="050000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77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6"/>
          <p:cNvSpPr/>
          <p:nvPr/>
        </p:nvSpPr>
        <p:spPr>
          <a:xfrm>
            <a:off x="188118" y="23564"/>
            <a:ext cx="8775576" cy="6523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2" name="Google Shape;532;p46"/>
          <p:cNvSpPr/>
          <p:nvPr/>
        </p:nvSpPr>
        <p:spPr>
          <a:xfrm>
            <a:off x="-185738" y="-172568"/>
            <a:ext cx="637200" cy="91824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3" name="Google Shape;533;p46"/>
          <p:cNvSpPr/>
          <p:nvPr/>
        </p:nvSpPr>
        <p:spPr>
          <a:xfrm>
            <a:off x="8229599" y="200025"/>
            <a:ext cx="2607468" cy="309448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99E6CF04-4D46-4BE1-80BC-F1F82EC3BB01}"/>
              </a:ext>
            </a:extLst>
          </p:cNvPr>
          <p:cNvSpPr>
            <a:spLocks/>
          </p:cNvSpPr>
          <p:nvPr/>
        </p:nvSpPr>
        <p:spPr bwMode="auto">
          <a:xfrm>
            <a:off x="637200" y="99410"/>
            <a:ext cx="707090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2800" b="1" dirty="0">
                <a:solidFill>
                  <a:schemeClr val="bg1"/>
                </a:solidFill>
                <a:latin typeface="Livvic" panose="020B0604020202020204" charset="-93"/>
              </a:rPr>
              <a:t>NHÓM VIIA (HALOGEN)</a:t>
            </a:r>
          </a:p>
        </p:txBody>
      </p:sp>
      <p:graphicFrame>
        <p:nvGraphicFramePr>
          <p:cNvPr id="53" name="Group 54">
            <a:extLst>
              <a:ext uri="{FF2B5EF4-FFF2-40B4-BE49-F238E27FC236}">
                <a16:creationId xmlns:a16="http://schemas.microsoft.com/office/drawing/2014/main" id="{579D4DA3-9C67-4374-AFA3-36E8054BA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387931"/>
              </p:ext>
            </p:extLst>
          </p:nvPr>
        </p:nvGraphicFramePr>
        <p:xfrm>
          <a:off x="188118" y="752669"/>
          <a:ext cx="8775577" cy="4314815"/>
        </p:xfrm>
        <a:graphic>
          <a:graphicData uri="http://schemas.openxmlformats.org/drawingml/2006/table">
            <a:tbl>
              <a:tblPr/>
              <a:tblGrid>
                <a:gridCol w="2880280">
                  <a:extLst>
                    <a:ext uri="{9D8B030D-6E8A-4147-A177-3AD203B41FA5}">
                      <a16:colId xmlns:a16="http://schemas.microsoft.com/office/drawing/2014/main" val="1836137088"/>
                    </a:ext>
                  </a:extLst>
                </a:gridCol>
                <a:gridCol w="5895297">
                  <a:extLst>
                    <a:ext uri="{9D8B030D-6E8A-4147-A177-3AD203B41FA5}">
                      <a16:colId xmlns:a16="http://schemas.microsoft.com/office/drawing/2014/main" val="3193067777"/>
                    </a:ext>
                  </a:extLst>
                </a:gridCol>
              </a:tblGrid>
              <a:tr h="4455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dung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Nhóm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VIIA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747728"/>
                  </a:ext>
                </a:extLst>
              </a:tr>
              <a:tr h="6800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Gồm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cácnguyên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tố</a:t>
                      </a:r>
                      <a:endParaRPr kumimoji="0" lang="en-US" altLang="vi-V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vvic" panose="020B0604020202020204" charset="-93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13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13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13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132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132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132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132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132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132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13263" algn="l"/>
                        </a:tabLst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865890"/>
                  </a:ext>
                </a:extLst>
              </a:tr>
              <a:tr h="6800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CHe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lớp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ngoài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cùng</a:t>
                      </a:r>
                      <a:endParaRPr kumimoji="0" lang="en-US" altLang="vi-V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vvic" panose="020B0604020202020204" charset="-93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683118"/>
                  </a:ext>
                </a:extLst>
              </a:tr>
              <a:tr h="4455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Khuynh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hướng</a:t>
                      </a:r>
                      <a:endParaRPr kumimoji="0" lang="en-US" altLang="vi-V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vvic" panose="020B0604020202020204" charset="-93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031609"/>
                  </a:ext>
                </a:extLst>
              </a:tr>
              <a:tr h="6800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Hóa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trị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với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 KL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017673"/>
                  </a:ext>
                </a:extLst>
              </a:tr>
              <a:tr h="6800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Cấu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tạo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phân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tử</a:t>
                      </a:r>
                      <a:endParaRPr kumimoji="0" lang="en-US" altLang="vi-V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vvic" panose="020B0604020202020204" charset="-93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968284"/>
                  </a:ext>
                </a:extLst>
              </a:tr>
              <a:tr h="6800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Tính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chất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hóa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vvic" panose="020B0604020202020204" charset="-93"/>
                        </a:rPr>
                        <a:t>học</a:t>
                      </a:r>
                      <a:endParaRPr kumimoji="0" lang="en-US" altLang="vi-V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vvic" panose="020B0604020202020204" charset="-93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9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343991"/>
                  </a:ext>
                </a:extLst>
              </a:tr>
            </a:tbl>
          </a:graphicData>
        </a:graphic>
      </p:graphicFrame>
      <p:sp>
        <p:nvSpPr>
          <p:cNvPr id="54" name="Rectangle 26">
            <a:extLst>
              <a:ext uri="{FF2B5EF4-FFF2-40B4-BE49-F238E27FC236}">
                <a16:creationId xmlns:a16="http://schemas.microsoft.com/office/drawing/2014/main" id="{7360B1A0-200E-41B3-8A7A-753388912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808" y="1171977"/>
            <a:ext cx="5859886" cy="70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F, Cl, Br, I (At - </a:t>
            </a: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nguyên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tố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phóng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xạ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)</a:t>
            </a:r>
          </a:p>
        </p:txBody>
      </p:sp>
      <p:sp>
        <p:nvSpPr>
          <p:cNvPr id="55" name="Rectangle 27">
            <a:extLst>
              <a:ext uri="{FF2B5EF4-FFF2-40B4-BE49-F238E27FC236}">
                <a16:creationId xmlns:a16="http://schemas.microsoft.com/office/drawing/2014/main" id="{384C49E0-15FD-4CEE-AE17-A46B76058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929" y="1873876"/>
            <a:ext cx="5864953" cy="69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ns</a:t>
            </a:r>
            <a:r>
              <a:rPr lang="en-US" altLang="vi-VN" sz="2400" baseline="300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2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np</a:t>
            </a:r>
            <a:r>
              <a:rPr lang="en-US" altLang="vi-VN" sz="2400" baseline="300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5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      (</a:t>
            </a: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có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7 e ở </a:t>
            </a: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lớp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ngoài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cùng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)</a:t>
            </a:r>
            <a:endParaRPr lang="en-US" altLang="vi-VN" sz="2400" baseline="30000" dirty="0">
              <a:solidFill>
                <a:schemeClr val="accent4">
                  <a:lumMod val="75000"/>
                </a:schemeClr>
              </a:solidFill>
              <a:latin typeface="Livvic" panose="020B0604020202020204" charset="-93"/>
            </a:endParaRPr>
          </a:p>
        </p:txBody>
      </p:sp>
      <p:sp>
        <p:nvSpPr>
          <p:cNvPr id="56" name="Rectangle 28">
            <a:extLst>
              <a:ext uri="{FF2B5EF4-FFF2-40B4-BE49-F238E27FC236}">
                <a16:creationId xmlns:a16="http://schemas.microsoft.com/office/drawing/2014/main" id="{B3AC853C-84D8-447B-88C7-44D25B433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566" y="2578747"/>
            <a:ext cx="5826315" cy="41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21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nhận</a:t>
            </a:r>
            <a:r>
              <a:rPr lang="en-US" altLang="vi-VN" sz="21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1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thêm</a:t>
            </a:r>
            <a:r>
              <a:rPr lang="en-US" altLang="vi-VN" sz="21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1e </a:t>
            </a:r>
            <a:r>
              <a:rPr lang="en-US" altLang="vi-VN" sz="21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để</a:t>
            </a:r>
            <a:r>
              <a:rPr lang="en-US" altLang="vi-VN" sz="21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1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đạt</a:t>
            </a:r>
            <a:r>
              <a:rPr lang="en-US" altLang="vi-VN" sz="21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1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CHe</a:t>
            </a:r>
            <a:r>
              <a:rPr lang="en-US" altLang="vi-VN" sz="21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1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bền</a:t>
            </a:r>
            <a:r>
              <a:rPr lang="en-US" altLang="vi-VN" sz="21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1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vững</a:t>
            </a:r>
            <a:r>
              <a:rPr lang="en-US" altLang="vi-VN" sz="21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1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của</a:t>
            </a:r>
            <a:r>
              <a:rPr lang="en-US" altLang="vi-VN" sz="21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1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khí</a:t>
            </a:r>
            <a:r>
              <a:rPr lang="en-US" altLang="vi-VN" sz="21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1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hiếm</a:t>
            </a:r>
            <a:endParaRPr lang="en-US" altLang="vi-VN" sz="2100" dirty="0">
              <a:solidFill>
                <a:schemeClr val="accent4">
                  <a:lumMod val="75000"/>
                </a:schemeClr>
              </a:solidFill>
              <a:latin typeface="Livvic" panose="020B0604020202020204" charset="-93"/>
            </a:endParaRPr>
          </a:p>
        </p:txBody>
      </p:sp>
      <p:sp>
        <p:nvSpPr>
          <p:cNvPr id="57" name="Rectangle 29">
            <a:extLst>
              <a:ext uri="{FF2B5EF4-FFF2-40B4-BE49-F238E27FC236}">
                <a16:creationId xmlns:a16="http://schemas.microsoft.com/office/drawing/2014/main" id="{73D2C886-BE1D-4E39-B7FA-23FC50A1B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808" y="3071819"/>
            <a:ext cx="5852073" cy="62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hóa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trị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1</a:t>
            </a:r>
          </a:p>
        </p:txBody>
      </p:sp>
      <p:sp>
        <p:nvSpPr>
          <p:cNvPr id="58" name="Rectangle 42">
            <a:extLst>
              <a:ext uri="{FF2B5EF4-FFF2-40B4-BE49-F238E27FC236}">
                <a16:creationId xmlns:a16="http://schemas.microsoft.com/office/drawing/2014/main" id="{BEFB8967-95D3-4A26-8692-8E9834FBB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808" y="3750910"/>
            <a:ext cx="5852073" cy="62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Phân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tử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gồm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2 </a:t>
            </a: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nguyên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tử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: F</a:t>
            </a:r>
            <a:r>
              <a:rPr lang="en-US" altLang="vi-VN" sz="2400" baseline="-250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2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, Cl</a:t>
            </a:r>
            <a:r>
              <a:rPr lang="en-US" altLang="vi-VN" sz="2400" baseline="-250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2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, Br</a:t>
            </a:r>
            <a:r>
              <a:rPr lang="en-US" altLang="vi-VN" sz="2400" baseline="-250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2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, I</a:t>
            </a:r>
            <a:r>
              <a:rPr lang="en-US" altLang="vi-VN" sz="2400" baseline="-250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2</a:t>
            </a:r>
            <a:endParaRPr lang="en-US" altLang="vi-VN" sz="2400" dirty="0">
              <a:solidFill>
                <a:schemeClr val="accent4">
                  <a:lumMod val="75000"/>
                </a:schemeClr>
              </a:solidFill>
              <a:latin typeface="Livvic" panose="020B0604020202020204" charset="-93"/>
            </a:endParaRPr>
          </a:p>
        </p:txBody>
      </p:sp>
      <p:sp>
        <p:nvSpPr>
          <p:cNvPr id="59" name="Rectangle 30">
            <a:extLst>
              <a:ext uri="{FF2B5EF4-FFF2-40B4-BE49-F238E27FC236}">
                <a16:creationId xmlns:a16="http://schemas.microsoft.com/office/drawing/2014/main" id="{85DF2503-8789-4037-9020-C10BFC9F6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928" y="4430003"/>
            <a:ext cx="5872766" cy="61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là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phi </a:t>
            </a: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kim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điển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hình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: T/d </a:t>
            </a: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với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kim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loại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;  H</a:t>
            </a:r>
            <a:r>
              <a:rPr lang="en-US" altLang="vi-VN" sz="2400" baseline="-250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2;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….</a:t>
            </a:r>
            <a:endParaRPr lang="en-US" altLang="vi-VN" sz="2400" dirty="0">
              <a:solidFill>
                <a:schemeClr val="accent4">
                  <a:lumMod val="75000"/>
                </a:schemeClr>
              </a:solidFill>
              <a:latin typeface="Livvic" panose="020B0604020202020204" charset="-93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544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utoUpdateAnimBg="0"/>
      <p:bldP spid="54" grpId="0" autoUpdateAnimBg="0"/>
      <p:bldP spid="55" grpId="0" autoUpdateAnimBg="0"/>
      <p:bldP spid="56" grpId="0" autoUpdateAnimBg="0"/>
      <p:bldP spid="57" grpId="0" autoUpdateAnimBg="0"/>
      <p:bldP spid="58" grpId="0" autoUpdateAnimBg="0"/>
      <p:bldP spid="5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6"/>
          <p:cNvSpPr/>
          <p:nvPr/>
        </p:nvSpPr>
        <p:spPr>
          <a:xfrm>
            <a:off x="188118" y="23564"/>
            <a:ext cx="8775576" cy="6523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2" name="Google Shape;532;p46"/>
          <p:cNvSpPr/>
          <p:nvPr/>
        </p:nvSpPr>
        <p:spPr>
          <a:xfrm>
            <a:off x="-185738" y="-172568"/>
            <a:ext cx="637200" cy="91824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3" name="Google Shape;533;p46"/>
          <p:cNvSpPr/>
          <p:nvPr/>
        </p:nvSpPr>
        <p:spPr>
          <a:xfrm>
            <a:off x="8229599" y="200025"/>
            <a:ext cx="2607468" cy="309448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99E6CF04-4D46-4BE1-80BC-F1F82EC3BB01}"/>
              </a:ext>
            </a:extLst>
          </p:cNvPr>
          <p:cNvSpPr>
            <a:spLocks/>
          </p:cNvSpPr>
          <p:nvPr/>
        </p:nvSpPr>
        <p:spPr bwMode="auto">
          <a:xfrm>
            <a:off x="637200" y="99410"/>
            <a:ext cx="707090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2800" b="1" dirty="0">
                <a:solidFill>
                  <a:schemeClr val="bg1"/>
                </a:solidFill>
                <a:latin typeface="Livvic" panose="020B0604020202020204" charset="-93"/>
              </a:rPr>
              <a:t>NHÓM VIIA (HALOGEN)</a:t>
            </a:r>
          </a:p>
        </p:txBody>
      </p:sp>
      <p:sp>
        <p:nvSpPr>
          <p:cNvPr id="58" name="Rectangle 42">
            <a:extLst>
              <a:ext uri="{FF2B5EF4-FFF2-40B4-BE49-F238E27FC236}">
                <a16:creationId xmlns:a16="http://schemas.microsoft.com/office/drawing/2014/main" id="{BEFB8967-95D3-4A26-8692-8E9834FBB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274" y="638650"/>
            <a:ext cx="6697453" cy="62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Cấu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tạo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Phân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tử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gồm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2 </a:t>
            </a: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nguyên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tử</a:t>
            </a:r>
            <a:r>
              <a:rPr lang="en-US" altLang="vi-VN" sz="2400" dirty="0">
                <a:solidFill>
                  <a:schemeClr val="accent4">
                    <a:lumMod val="75000"/>
                  </a:schemeClr>
                </a:solidFill>
                <a:latin typeface="Livvic" panose="020B0604020202020204" charset="-93"/>
              </a:rPr>
              <a:t>: </a:t>
            </a:r>
            <a:r>
              <a:rPr lang="en-US" altLang="vi-VN" sz="2400" dirty="0">
                <a:solidFill>
                  <a:schemeClr val="tx1">
                    <a:lumMod val="50000"/>
                  </a:schemeClr>
                </a:solidFill>
                <a:latin typeface="Livvic" panose="020B0604020202020204" charset="-93"/>
              </a:rPr>
              <a:t>F</a:t>
            </a:r>
            <a:r>
              <a:rPr lang="en-US" altLang="vi-VN" sz="2400" baseline="-25000" dirty="0">
                <a:solidFill>
                  <a:schemeClr val="tx1">
                    <a:lumMod val="50000"/>
                  </a:schemeClr>
                </a:solidFill>
                <a:latin typeface="Livvic" panose="020B0604020202020204" charset="-93"/>
              </a:rPr>
              <a:t>2</a:t>
            </a:r>
            <a:r>
              <a:rPr lang="en-US" altLang="vi-VN" sz="2400" dirty="0">
                <a:solidFill>
                  <a:schemeClr val="tx1">
                    <a:lumMod val="50000"/>
                  </a:schemeClr>
                </a:solidFill>
                <a:latin typeface="Livvic" panose="020B0604020202020204" charset="-93"/>
              </a:rPr>
              <a:t>, Cl</a:t>
            </a:r>
            <a:r>
              <a:rPr lang="en-US" altLang="vi-VN" sz="2400" baseline="-25000" dirty="0">
                <a:solidFill>
                  <a:schemeClr val="tx1">
                    <a:lumMod val="50000"/>
                  </a:schemeClr>
                </a:solidFill>
                <a:latin typeface="Livvic" panose="020B0604020202020204" charset="-93"/>
              </a:rPr>
              <a:t>2</a:t>
            </a:r>
            <a:r>
              <a:rPr lang="en-US" altLang="vi-VN" sz="2400" dirty="0">
                <a:solidFill>
                  <a:schemeClr val="tx1">
                    <a:lumMod val="50000"/>
                  </a:schemeClr>
                </a:solidFill>
                <a:latin typeface="Livvic" panose="020B0604020202020204" charset="-93"/>
              </a:rPr>
              <a:t>, Br</a:t>
            </a:r>
            <a:r>
              <a:rPr lang="en-US" altLang="vi-VN" sz="2400" baseline="-25000" dirty="0">
                <a:solidFill>
                  <a:schemeClr val="tx1">
                    <a:lumMod val="50000"/>
                  </a:schemeClr>
                </a:solidFill>
                <a:latin typeface="Livvic" panose="020B0604020202020204" charset="-93"/>
              </a:rPr>
              <a:t>2</a:t>
            </a:r>
            <a:r>
              <a:rPr lang="en-US" altLang="vi-VN" sz="2400" dirty="0">
                <a:solidFill>
                  <a:schemeClr val="tx1">
                    <a:lumMod val="50000"/>
                  </a:schemeClr>
                </a:solidFill>
                <a:latin typeface="Livvic" panose="020B0604020202020204" charset="-93"/>
              </a:rPr>
              <a:t>, I</a:t>
            </a:r>
            <a:r>
              <a:rPr lang="en-US" altLang="vi-VN" sz="2400" baseline="-25000" dirty="0">
                <a:solidFill>
                  <a:schemeClr val="tx1">
                    <a:lumMod val="50000"/>
                  </a:schemeClr>
                </a:solidFill>
                <a:latin typeface="Livvic" panose="020B0604020202020204" charset="-93"/>
              </a:rPr>
              <a:t>2</a:t>
            </a:r>
            <a:endParaRPr lang="en-US" altLang="vi-VN" sz="2400" dirty="0">
              <a:solidFill>
                <a:schemeClr val="tx1">
                  <a:lumMod val="50000"/>
                </a:schemeClr>
              </a:solidFill>
              <a:latin typeface="Livvic" panose="020B0604020202020204" charset="-93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190918-4582-4FC0-8102-F9760EE108AE}"/>
              </a:ext>
            </a:extLst>
          </p:cNvPr>
          <p:cNvGrpSpPr/>
          <p:nvPr/>
        </p:nvGrpSpPr>
        <p:grpSpPr>
          <a:xfrm>
            <a:off x="114061" y="1810711"/>
            <a:ext cx="4438000" cy="1350905"/>
            <a:chOff x="114061" y="1810711"/>
            <a:chExt cx="4438000" cy="1350905"/>
          </a:xfrm>
        </p:grpSpPr>
        <p:sp>
          <p:nvSpPr>
            <p:cNvPr id="59" name="Rectangle 30">
              <a:extLst>
                <a:ext uri="{FF2B5EF4-FFF2-40B4-BE49-F238E27FC236}">
                  <a16:creationId xmlns:a16="http://schemas.microsoft.com/office/drawing/2014/main" id="{85DF2503-8789-4037-9020-C10BFC9F6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61" y="1844003"/>
              <a:ext cx="3319895" cy="826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2400" dirty="0" err="1">
                  <a:solidFill>
                    <a:schemeClr val="accent4">
                      <a:lumMod val="75000"/>
                    </a:schemeClr>
                  </a:solidFill>
                  <a:latin typeface="Livvic" panose="020B0604020202020204" charset="-93"/>
                </a:rPr>
                <a:t>là</a:t>
              </a:r>
              <a:r>
                <a:rPr lang="en-US" altLang="vi-VN" sz="2400" dirty="0">
                  <a:solidFill>
                    <a:schemeClr val="accent4">
                      <a:lumMod val="75000"/>
                    </a:schemeClr>
                  </a:solidFill>
                  <a:latin typeface="Livvic" panose="020B0604020202020204" charset="-93"/>
                </a:rPr>
                <a:t> phi </a:t>
              </a:r>
              <a:r>
                <a:rPr lang="en-US" altLang="vi-VN" sz="2400" dirty="0" err="1">
                  <a:solidFill>
                    <a:schemeClr val="accent4">
                      <a:lumMod val="75000"/>
                    </a:schemeClr>
                  </a:solidFill>
                  <a:latin typeface="Livvic" panose="020B0604020202020204" charset="-93"/>
                </a:rPr>
                <a:t>kim</a:t>
              </a:r>
              <a:r>
                <a:rPr lang="en-US" altLang="vi-VN" sz="2400" dirty="0">
                  <a:solidFill>
                    <a:schemeClr val="accent4">
                      <a:lumMod val="75000"/>
                    </a:schemeClr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accent4">
                      <a:lumMod val="75000"/>
                    </a:schemeClr>
                  </a:solidFill>
                  <a:latin typeface="Livvic" panose="020B0604020202020204" charset="-93"/>
                </a:rPr>
                <a:t>điển</a:t>
              </a:r>
              <a:r>
                <a:rPr lang="en-US" altLang="vi-VN" sz="2400" dirty="0">
                  <a:solidFill>
                    <a:schemeClr val="accent4">
                      <a:lumMod val="75000"/>
                    </a:schemeClr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accent4">
                      <a:lumMod val="75000"/>
                    </a:schemeClr>
                  </a:solidFill>
                  <a:latin typeface="Livvic" panose="020B0604020202020204" charset="-93"/>
                </a:rPr>
                <a:t>hình</a:t>
              </a:r>
              <a:r>
                <a:rPr lang="en-US" altLang="vi-VN" sz="2400" dirty="0">
                  <a:solidFill>
                    <a:schemeClr val="accent4">
                      <a:lumMod val="75000"/>
                    </a:schemeClr>
                  </a:solidFill>
                  <a:latin typeface="Livvic" panose="020B0604020202020204" charset="-93"/>
                </a:rPr>
                <a:t>: </a:t>
              </a:r>
            </a:p>
            <a:p>
              <a:pPr algn="ctr"/>
              <a:r>
                <a:rPr lang="en-US" altLang="vi-VN" sz="24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T/d </a:t>
              </a:r>
              <a:r>
                <a:rPr lang="en-US" altLang="vi-VN" sz="2400" dirty="0" err="1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với</a:t>
              </a:r>
              <a:r>
                <a:rPr lang="en-US" altLang="vi-VN" sz="24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kim</a:t>
              </a:r>
              <a:r>
                <a:rPr lang="en-US" altLang="vi-VN" sz="24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loại</a:t>
              </a:r>
              <a:r>
                <a:rPr lang="en-US" altLang="vi-VN" sz="24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;  H</a:t>
              </a:r>
              <a:r>
                <a:rPr lang="en-US" altLang="vi-VN" sz="2400" baseline="-250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2;</a:t>
              </a:r>
              <a:r>
                <a:rPr lang="en-US" altLang="vi-VN" sz="24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 ….</a:t>
              </a:r>
              <a:endParaRPr lang="en-US" altLang="vi-VN" sz="2400" dirty="0">
                <a:solidFill>
                  <a:schemeClr val="tx1">
                    <a:lumMod val="50000"/>
                  </a:schemeClr>
                </a:solidFill>
                <a:latin typeface="Livvic" panose="020B0604020202020204" charset="-93"/>
                <a:sym typeface="Wingdings" panose="05000000000000000000" pitchFamily="2" charset="2"/>
              </a:endParaRPr>
            </a:p>
          </p:txBody>
        </p:sp>
        <p:sp>
          <p:nvSpPr>
            <p:cNvPr id="15" name="Google Shape;2411;p58">
              <a:extLst>
                <a:ext uri="{FF2B5EF4-FFF2-40B4-BE49-F238E27FC236}">
                  <a16:creationId xmlns:a16="http://schemas.microsoft.com/office/drawing/2014/main" id="{E9E71E6B-146C-4520-9BC4-2A5FCF4A3995}"/>
                </a:ext>
              </a:extLst>
            </p:cNvPr>
            <p:cNvSpPr/>
            <p:nvPr/>
          </p:nvSpPr>
          <p:spPr>
            <a:xfrm flipH="1">
              <a:off x="3275235" y="1810711"/>
              <a:ext cx="1276826" cy="1350905"/>
            </a:xfrm>
            <a:custGeom>
              <a:avLst/>
              <a:gdLst/>
              <a:ahLst/>
              <a:cxnLst/>
              <a:rect l="l" t="t" r="r" b="b"/>
              <a:pathLst>
                <a:path w="10904" h="11518" extrusionOk="0">
                  <a:moveTo>
                    <a:pt x="2" y="1"/>
                  </a:moveTo>
                  <a:lnTo>
                    <a:pt x="0" y="11518"/>
                  </a:lnTo>
                  <a:lnTo>
                    <a:pt x="10904" y="11518"/>
                  </a:lnTo>
                  <a:cubicBezTo>
                    <a:pt x="10391" y="5596"/>
                    <a:pt x="5836" y="826"/>
                    <a:pt x="2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60000"/>
              </a:schemeClr>
            </a:solidFill>
            <a:ln w="12700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8411B4D-3BB5-49F2-910A-FBC7E3A5308B}"/>
              </a:ext>
            </a:extLst>
          </p:cNvPr>
          <p:cNvGrpSpPr/>
          <p:nvPr/>
        </p:nvGrpSpPr>
        <p:grpSpPr>
          <a:xfrm>
            <a:off x="4718288" y="3290983"/>
            <a:ext cx="4245406" cy="1095807"/>
            <a:chOff x="4718288" y="3290983"/>
            <a:chExt cx="4245406" cy="1095807"/>
          </a:xfrm>
        </p:grpSpPr>
        <p:sp>
          <p:nvSpPr>
            <p:cNvPr id="57" name="Rectangle 29">
              <a:extLst>
                <a:ext uri="{FF2B5EF4-FFF2-40B4-BE49-F238E27FC236}">
                  <a16:creationId xmlns:a16="http://schemas.microsoft.com/office/drawing/2014/main" id="{73D2C886-BE1D-4E39-B7FA-23FC50A1B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6410" y="3689447"/>
              <a:ext cx="3537284" cy="621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vi-VN" sz="2400" dirty="0" err="1">
                  <a:solidFill>
                    <a:schemeClr val="accent4">
                      <a:lumMod val="75000"/>
                    </a:schemeClr>
                  </a:solidFill>
                  <a:latin typeface="Livvic" panose="020B0604020202020204" charset="-93"/>
                </a:rPr>
                <a:t>Hóa</a:t>
              </a:r>
              <a:r>
                <a:rPr lang="en-US" altLang="vi-VN" sz="2400" dirty="0">
                  <a:solidFill>
                    <a:schemeClr val="accent4">
                      <a:lumMod val="75000"/>
                    </a:schemeClr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accent4">
                      <a:lumMod val="75000"/>
                    </a:schemeClr>
                  </a:solidFill>
                  <a:latin typeface="Livvic" panose="020B0604020202020204" charset="-93"/>
                </a:rPr>
                <a:t>trị</a:t>
              </a:r>
              <a:r>
                <a:rPr lang="en-US" altLang="vi-VN" sz="2400" dirty="0">
                  <a:solidFill>
                    <a:schemeClr val="accent4">
                      <a:lumMod val="75000"/>
                    </a:schemeClr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accent4">
                      <a:lumMod val="75000"/>
                    </a:schemeClr>
                  </a:solidFill>
                  <a:latin typeface="Livvic" panose="020B0604020202020204" charset="-93"/>
                </a:rPr>
                <a:t>với</a:t>
              </a:r>
              <a:r>
                <a:rPr lang="en-US" altLang="vi-VN" sz="2400" dirty="0">
                  <a:solidFill>
                    <a:schemeClr val="accent4">
                      <a:lumMod val="75000"/>
                    </a:schemeClr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accent4">
                      <a:lumMod val="75000"/>
                    </a:schemeClr>
                  </a:solidFill>
                  <a:latin typeface="Livvic" panose="020B0604020202020204" charset="-93"/>
                </a:rPr>
                <a:t>kim</a:t>
              </a:r>
              <a:r>
                <a:rPr lang="en-US" altLang="vi-VN" sz="2400" dirty="0">
                  <a:solidFill>
                    <a:schemeClr val="accent4">
                      <a:lumMod val="75000"/>
                    </a:schemeClr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accent4">
                      <a:lumMod val="75000"/>
                    </a:schemeClr>
                  </a:solidFill>
                  <a:latin typeface="Livvic" panose="020B0604020202020204" charset="-93"/>
                </a:rPr>
                <a:t>loại</a:t>
              </a:r>
              <a:r>
                <a:rPr lang="en-US" altLang="vi-VN" sz="2400" dirty="0">
                  <a:solidFill>
                    <a:schemeClr val="accent4">
                      <a:lumMod val="75000"/>
                    </a:schemeClr>
                  </a:solidFill>
                  <a:latin typeface="Livvic" panose="020B0604020202020204" charset="-93"/>
                </a:rPr>
                <a:t>: </a:t>
              </a:r>
              <a:r>
                <a:rPr lang="en-US" altLang="vi-VN" sz="24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1</a:t>
              </a:r>
            </a:p>
          </p:txBody>
        </p:sp>
        <p:sp>
          <p:nvSpPr>
            <p:cNvPr id="16" name="Google Shape;2412;p58">
              <a:extLst>
                <a:ext uri="{FF2B5EF4-FFF2-40B4-BE49-F238E27FC236}">
                  <a16:creationId xmlns:a16="http://schemas.microsoft.com/office/drawing/2014/main" id="{7B9A8FE3-FBA6-4295-9ADA-4247D805389C}"/>
                </a:ext>
              </a:extLst>
            </p:cNvPr>
            <p:cNvSpPr/>
            <p:nvPr/>
          </p:nvSpPr>
          <p:spPr>
            <a:xfrm flipH="1">
              <a:off x="4718288" y="3290983"/>
              <a:ext cx="1086192" cy="1095807"/>
            </a:xfrm>
            <a:custGeom>
              <a:avLst/>
              <a:gdLst/>
              <a:ahLst/>
              <a:cxnLst/>
              <a:rect l="l" t="t" r="r" b="b"/>
              <a:pathLst>
                <a:path w="9276" h="9343" extrusionOk="0">
                  <a:moveTo>
                    <a:pt x="0" y="1"/>
                  </a:moveTo>
                  <a:cubicBezTo>
                    <a:pt x="465" y="4930"/>
                    <a:pt x="4350" y="8842"/>
                    <a:pt x="9275" y="9343"/>
                  </a:cubicBezTo>
                  <a:lnTo>
                    <a:pt x="9275" y="1"/>
                  </a:lnTo>
                  <a:close/>
                </a:path>
              </a:pathLst>
            </a:custGeom>
            <a:solidFill>
              <a:schemeClr val="accent3">
                <a:lumMod val="75000"/>
                <a:alpha val="60000"/>
              </a:schemeClr>
            </a:solidFill>
            <a:ln w="12700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9E367C6-2005-4205-8EB7-B4A3E0D26B53}"/>
              </a:ext>
            </a:extLst>
          </p:cNvPr>
          <p:cNvGrpSpPr/>
          <p:nvPr/>
        </p:nvGrpSpPr>
        <p:grpSpPr>
          <a:xfrm>
            <a:off x="4718288" y="1560224"/>
            <a:ext cx="4678501" cy="1601392"/>
            <a:chOff x="4718288" y="1560224"/>
            <a:chExt cx="4678501" cy="1601392"/>
          </a:xfrm>
        </p:grpSpPr>
        <p:sp>
          <p:nvSpPr>
            <p:cNvPr id="54" name="Rectangle 26">
              <a:extLst>
                <a:ext uri="{FF2B5EF4-FFF2-40B4-BE49-F238E27FC236}">
                  <a16:creationId xmlns:a16="http://schemas.microsoft.com/office/drawing/2014/main" id="{7360B1A0-200E-41B3-8A7A-753388912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972" y="2198936"/>
              <a:ext cx="4022817" cy="775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vi-VN" sz="24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F, Cl, Br, I </a:t>
              </a:r>
            </a:p>
            <a:p>
              <a:pPr algn="ctr" eaLnBrk="0" hangingPunct="0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vi-VN" sz="24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(At - </a:t>
              </a:r>
              <a:r>
                <a:rPr lang="en-US" altLang="vi-VN" sz="2400" dirty="0" err="1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nguyên</a:t>
              </a:r>
              <a:r>
                <a:rPr lang="en-US" altLang="vi-VN" sz="24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tố</a:t>
              </a:r>
              <a:r>
                <a:rPr lang="en-US" altLang="vi-VN" sz="24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phóng</a:t>
              </a:r>
              <a:r>
                <a:rPr lang="en-US" altLang="vi-VN" sz="24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 </a:t>
              </a:r>
              <a:r>
                <a:rPr lang="en-US" altLang="vi-VN" sz="2400" dirty="0" err="1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xạ</a:t>
              </a:r>
              <a:r>
                <a:rPr lang="en-US" altLang="vi-VN" sz="24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)</a:t>
              </a:r>
            </a:p>
          </p:txBody>
        </p:sp>
        <p:sp>
          <p:nvSpPr>
            <p:cNvPr id="18" name="Google Shape;2414;p58">
              <a:extLst>
                <a:ext uri="{FF2B5EF4-FFF2-40B4-BE49-F238E27FC236}">
                  <a16:creationId xmlns:a16="http://schemas.microsoft.com/office/drawing/2014/main" id="{0F18DE10-63E0-473F-979F-80F25E9DAC3E}"/>
                </a:ext>
              </a:extLst>
            </p:cNvPr>
            <p:cNvSpPr/>
            <p:nvPr/>
          </p:nvSpPr>
          <p:spPr>
            <a:xfrm flipH="1">
              <a:off x="4718288" y="2179811"/>
              <a:ext cx="966402" cy="981805"/>
            </a:xfrm>
            <a:custGeom>
              <a:avLst/>
              <a:gdLst/>
              <a:ahLst/>
              <a:cxnLst/>
              <a:rect l="l" t="t" r="r" b="b"/>
              <a:pathLst>
                <a:path w="8253" h="8371" extrusionOk="0">
                  <a:moveTo>
                    <a:pt x="8252" y="1"/>
                  </a:moveTo>
                  <a:cubicBezTo>
                    <a:pt x="3865" y="441"/>
                    <a:pt x="383" y="3959"/>
                    <a:pt x="1" y="8371"/>
                  </a:cubicBezTo>
                  <a:lnTo>
                    <a:pt x="8252" y="8371"/>
                  </a:lnTo>
                  <a:lnTo>
                    <a:pt x="8252" y="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60000"/>
              </a:schemeClr>
            </a:solidFill>
            <a:ln w="12700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B2EEBD-D125-483E-A4EA-B5C5E3FDF28B}"/>
                </a:ext>
              </a:extLst>
            </p:cNvPr>
            <p:cNvSpPr txBox="1"/>
            <p:nvPr/>
          </p:nvSpPr>
          <p:spPr>
            <a:xfrm>
              <a:off x="5650057" y="1560224"/>
              <a:ext cx="3493943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5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Gồm</a:t>
              </a:r>
              <a:r>
                <a:rPr kumimoji="0" lang="en-US" altLang="vi-VN" sz="25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 </a:t>
              </a:r>
              <a:r>
                <a:rPr kumimoji="0" lang="en-US" altLang="vi-VN" sz="25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cácnguyên</a:t>
              </a:r>
              <a:r>
                <a:rPr kumimoji="0" lang="en-US" altLang="vi-VN" sz="25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 </a:t>
              </a:r>
              <a:r>
                <a:rPr kumimoji="0" lang="en-US" altLang="vi-VN" sz="25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tố</a:t>
              </a:r>
              <a:endParaRPr kumimoji="0" lang="en-US" altLang="vi-VN" sz="25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Livvic" panose="020B0604020202020204" charset="-93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0F0EF54-E796-4624-8C40-219235C55F22}"/>
              </a:ext>
            </a:extLst>
          </p:cNvPr>
          <p:cNvGrpSpPr/>
          <p:nvPr/>
        </p:nvGrpSpPr>
        <p:grpSpPr>
          <a:xfrm>
            <a:off x="180306" y="3290983"/>
            <a:ext cx="4371755" cy="1644340"/>
            <a:chOff x="180306" y="3290983"/>
            <a:chExt cx="4371755" cy="1644340"/>
          </a:xfrm>
        </p:grpSpPr>
        <p:sp>
          <p:nvSpPr>
            <p:cNvPr id="56" name="Rectangle 28">
              <a:extLst>
                <a:ext uri="{FF2B5EF4-FFF2-40B4-BE49-F238E27FC236}">
                  <a16:creationId xmlns:a16="http://schemas.microsoft.com/office/drawing/2014/main" id="{B3AC853C-84D8-447B-88C7-44D25B433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06" y="3849481"/>
              <a:ext cx="3187407" cy="1085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vi-VN" sz="2000" dirty="0" err="1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CHe</a:t>
              </a:r>
              <a:r>
                <a:rPr lang="en-US" altLang="vi-VN" sz="2000" baseline="-25000" dirty="0" err="1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nc</a:t>
              </a:r>
              <a:r>
                <a:rPr lang="en-US" altLang="vi-VN" sz="20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: ns</a:t>
              </a:r>
              <a:r>
                <a:rPr lang="en-US" altLang="vi-VN" sz="2000" baseline="300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2</a:t>
              </a:r>
              <a:r>
                <a:rPr lang="en-US" altLang="vi-VN" sz="20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np</a:t>
              </a:r>
              <a:r>
                <a:rPr lang="en-US" altLang="vi-VN" sz="2000" baseline="300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5</a:t>
              </a:r>
              <a:r>
                <a:rPr lang="en-US" altLang="vi-VN" sz="20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 </a:t>
              </a:r>
            </a:p>
            <a:p>
              <a:pPr algn="ctr" eaLnBrk="0" hangingPunct="0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vi-VN" sz="2100" dirty="0" err="1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nhận</a:t>
              </a:r>
              <a:r>
                <a:rPr lang="en-US" altLang="vi-VN" sz="21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 </a:t>
              </a:r>
              <a:r>
                <a:rPr lang="en-US" altLang="vi-VN" sz="2100" dirty="0" err="1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thêm</a:t>
              </a:r>
              <a:r>
                <a:rPr lang="en-US" altLang="vi-VN" sz="21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 1e </a:t>
              </a:r>
              <a:r>
                <a:rPr lang="en-US" altLang="vi-VN" sz="2100" dirty="0" err="1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để</a:t>
              </a:r>
              <a:r>
                <a:rPr lang="en-US" altLang="vi-VN" sz="21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 </a:t>
              </a:r>
              <a:r>
                <a:rPr lang="en-US" altLang="vi-VN" sz="2100" dirty="0" err="1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đạt</a:t>
              </a:r>
              <a:r>
                <a:rPr lang="en-US" altLang="vi-VN" sz="21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 </a:t>
              </a:r>
            </a:p>
            <a:p>
              <a:pPr algn="ctr" eaLnBrk="0" hangingPunct="0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vi-VN" sz="2100" dirty="0" err="1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CHe</a:t>
              </a:r>
              <a:r>
                <a:rPr lang="en-US" altLang="vi-VN" sz="21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 </a:t>
              </a:r>
              <a:r>
                <a:rPr lang="en-US" altLang="vi-VN" sz="2100" dirty="0" err="1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bền</a:t>
              </a:r>
              <a:r>
                <a:rPr lang="en-US" altLang="vi-VN" sz="21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 </a:t>
              </a:r>
              <a:r>
                <a:rPr lang="en-US" altLang="vi-VN" sz="2100" dirty="0" err="1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vữngcủa</a:t>
              </a:r>
              <a:r>
                <a:rPr lang="en-US" altLang="vi-VN" sz="21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 </a:t>
              </a:r>
              <a:r>
                <a:rPr lang="en-US" altLang="vi-VN" sz="2100" dirty="0" err="1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khí</a:t>
              </a:r>
              <a:r>
                <a:rPr lang="en-US" altLang="vi-VN" sz="2100" dirty="0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 </a:t>
              </a:r>
              <a:r>
                <a:rPr lang="en-US" altLang="vi-VN" sz="2100" dirty="0" err="1">
                  <a:solidFill>
                    <a:schemeClr val="tx1">
                      <a:lumMod val="50000"/>
                    </a:schemeClr>
                  </a:solidFill>
                  <a:latin typeface="Livvic" panose="020B0604020202020204" charset="-93"/>
                </a:rPr>
                <a:t>hiếm</a:t>
              </a:r>
              <a:endParaRPr lang="en-US" altLang="vi-VN" sz="2100" dirty="0">
                <a:solidFill>
                  <a:schemeClr val="tx1">
                    <a:lumMod val="50000"/>
                  </a:schemeClr>
                </a:solidFill>
                <a:latin typeface="Livvic" panose="020B0604020202020204" charset="-93"/>
              </a:endParaRPr>
            </a:p>
          </p:txBody>
        </p:sp>
        <p:sp>
          <p:nvSpPr>
            <p:cNvPr id="17" name="Google Shape;2413;p58">
              <a:extLst>
                <a:ext uri="{FF2B5EF4-FFF2-40B4-BE49-F238E27FC236}">
                  <a16:creationId xmlns:a16="http://schemas.microsoft.com/office/drawing/2014/main" id="{6285671A-AABF-44FF-B551-30B02AFC64E0}"/>
                </a:ext>
              </a:extLst>
            </p:cNvPr>
            <p:cNvSpPr/>
            <p:nvPr/>
          </p:nvSpPr>
          <p:spPr>
            <a:xfrm flipH="1">
              <a:off x="3407554" y="3290983"/>
              <a:ext cx="1144507" cy="1202186"/>
            </a:xfrm>
            <a:custGeom>
              <a:avLst/>
              <a:gdLst/>
              <a:ahLst/>
              <a:cxnLst/>
              <a:rect l="l" t="t" r="r" b="b"/>
              <a:pathLst>
                <a:path w="9774" h="10250" extrusionOk="0">
                  <a:moveTo>
                    <a:pt x="0" y="1"/>
                  </a:moveTo>
                  <a:lnTo>
                    <a:pt x="0" y="10249"/>
                  </a:lnTo>
                  <a:cubicBezTo>
                    <a:pt x="5200" y="9514"/>
                    <a:pt x="9280" y="5280"/>
                    <a:pt x="9773" y="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60000"/>
              </a:schemeClr>
            </a:solidFill>
            <a:ln w="12700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01F501-EA20-4643-BC48-F7FA7075DB86}"/>
                </a:ext>
              </a:extLst>
            </p:cNvPr>
            <p:cNvSpPr txBox="1"/>
            <p:nvPr/>
          </p:nvSpPr>
          <p:spPr>
            <a:xfrm>
              <a:off x="438425" y="3290983"/>
              <a:ext cx="2615068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5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Khuynh</a:t>
              </a:r>
              <a:r>
                <a:rPr kumimoji="0" lang="en-US" altLang="vi-VN" sz="25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 </a:t>
              </a:r>
              <a:r>
                <a:rPr kumimoji="0" lang="en-US" altLang="vi-VN" sz="25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Livvic" panose="020B0604020202020204" charset="-93"/>
                </a:rPr>
                <a:t>hướng</a:t>
              </a:r>
              <a:endParaRPr kumimoji="0" lang="en-US" altLang="vi-VN" sz="25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Livvic" panose="020B0604020202020204" charset="-9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23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utoUpdateAnimBg="0"/>
      <p:bldP spid="5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7"/>
          <p:cNvSpPr/>
          <p:nvPr/>
        </p:nvSpPr>
        <p:spPr>
          <a:xfrm>
            <a:off x="5885400" y="810700"/>
            <a:ext cx="1329600" cy="4370100"/>
          </a:xfrm>
          <a:prstGeom prst="rect">
            <a:avLst/>
          </a:prstGeom>
          <a:solidFill>
            <a:srgbClr val="908269">
              <a:alpha val="7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7"/>
          <p:cNvSpPr/>
          <p:nvPr/>
        </p:nvSpPr>
        <p:spPr>
          <a:xfrm>
            <a:off x="4281050" y="975325"/>
            <a:ext cx="2271300" cy="1165200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7"/>
          <p:cNvSpPr/>
          <p:nvPr/>
        </p:nvSpPr>
        <p:spPr>
          <a:xfrm>
            <a:off x="0" y="-42862"/>
            <a:ext cx="1329600" cy="4370100"/>
          </a:xfrm>
          <a:prstGeom prst="rect">
            <a:avLst/>
          </a:prstGeom>
          <a:solidFill>
            <a:srgbClr val="908269">
              <a:alpha val="7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7"/>
          <p:cNvSpPr/>
          <p:nvPr/>
        </p:nvSpPr>
        <p:spPr>
          <a:xfrm>
            <a:off x="720000" y="1061050"/>
            <a:ext cx="2271300" cy="1165200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sp>
        <p:nvSpPr>
          <p:cNvPr id="543" name="Google Shape;543;p47"/>
          <p:cNvSpPr txBox="1">
            <a:spLocks noGrp="1"/>
          </p:cNvSpPr>
          <p:nvPr>
            <p:ph type="ctrTitle"/>
          </p:nvPr>
        </p:nvSpPr>
        <p:spPr>
          <a:xfrm>
            <a:off x="1546039" y="203058"/>
            <a:ext cx="4574912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NỘI DUNG BÀI HỌC</a:t>
            </a:r>
            <a:endParaRPr sz="3200" dirty="0"/>
          </a:p>
        </p:txBody>
      </p:sp>
      <p:grpSp>
        <p:nvGrpSpPr>
          <p:cNvPr id="544" name="Google Shape;544;p47"/>
          <p:cNvGrpSpPr/>
          <p:nvPr/>
        </p:nvGrpSpPr>
        <p:grpSpPr>
          <a:xfrm>
            <a:off x="969280" y="1407529"/>
            <a:ext cx="506574" cy="577802"/>
            <a:chOff x="4017435" y="1499912"/>
            <a:chExt cx="315092" cy="359397"/>
          </a:xfrm>
        </p:grpSpPr>
        <p:sp>
          <p:nvSpPr>
            <p:cNvPr id="545" name="Google Shape;545;p47"/>
            <p:cNvSpPr/>
            <p:nvPr/>
          </p:nvSpPr>
          <p:spPr>
            <a:xfrm>
              <a:off x="4017816" y="1499912"/>
              <a:ext cx="314710" cy="359397"/>
            </a:xfrm>
            <a:custGeom>
              <a:avLst/>
              <a:gdLst/>
              <a:ahLst/>
              <a:cxnLst/>
              <a:rect l="l" t="t" r="r" b="b"/>
              <a:pathLst>
                <a:path w="9895" h="11300" extrusionOk="0">
                  <a:moveTo>
                    <a:pt x="4929" y="0"/>
                  </a:moveTo>
                  <a:cubicBezTo>
                    <a:pt x="4810" y="0"/>
                    <a:pt x="4691" y="24"/>
                    <a:pt x="4584" y="84"/>
                  </a:cubicBezTo>
                  <a:lnTo>
                    <a:pt x="4048" y="405"/>
                  </a:lnTo>
                  <a:cubicBezTo>
                    <a:pt x="3977" y="441"/>
                    <a:pt x="3941" y="548"/>
                    <a:pt x="3989" y="643"/>
                  </a:cubicBezTo>
                  <a:cubicBezTo>
                    <a:pt x="4022" y="693"/>
                    <a:pt x="4077" y="719"/>
                    <a:pt x="4140" y="719"/>
                  </a:cubicBezTo>
                  <a:cubicBezTo>
                    <a:pt x="4168" y="719"/>
                    <a:pt x="4197" y="714"/>
                    <a:pt x="4227" y="703"/>
                  </a:cubicBezTo>
                  <a:lnTo>
                    <a:pt x="4763" y="381"/>
                  </a:lnTo>
                  <a:cubicBezTo>
                    <a:pt x="4816" y="352"/>
                    <a:pt x="4876" y="337"/>
                    <a:pt x="4935" y="337"/>
                  </a:cubicBezTo>
                  <a:cubicBezTo>
                    <a:pt x="4995" y="337"/>
                    <a:pt x="5054" y="352"/>
                    <a:pt x="5108" y="381"/>
                  </a:cubicBezTo>
                  <a:lnTo>
                    <a:pt x="9335" y="2822"/>
                  </a:lnTo>
                  <a:cubicBezTo>
                    <a:pt x="9346" y="2846"/>
                    <a:pt x="9358" y="2846"/>
                    <a:pt x="9370" y="2858"/>
                  </a:cubicBezTo>
                  <a:lnTo>
                    <a:pt x="4941" y="5382"/>
                  </a:lnTo>
                  <a:lnTo>
                    <a:pt x="4298" y="5013"/>
                  </a:lnTo>
                  <a:cubicBezTo>
                    <a:pt x="4276" y="4998"/>
                    <a:pt x="4250" y="4991"/>
                    <a:pt x="4223" y="4991"/>
                  </a:cubicBezTo>
                  <a:cubicBezTo>
                    <a:pt x="4165" y="4991"/>
                    <a:pt x="4105" y="5023"/>
                    <a:pt x="4072" y="5072"/>
                  </a:cubicBezTo>
                  <a:cubicBezTo>
                    <a:pt x="4036" y="5144"/>
                    <a:pt x="4060" y="5251"/>
                    <a:pt x="4132" y="5299"/>
                  </a:cubicBezTo>
                  <a:lnTo>
                    <a:pt x="4774" y="5668"/>
                  </a:lnTo>
                  <a:lnTo>
                    <a:pt x="4774" y="10823"/>
                  </a:lnTo>
                  <a:lnTo>
                    <a:pt x="488" y="8347"/>
                  </a:lnTo>
                  <a:cubicBezTo>
                    <a:pt x="381" y="8287"/>
                    <a:pt x="322" y="8180"/>
                    <a:pt x="322" y="8073"/>
                  </a:cubicBezTo>
                  <a:lnTo>
                    <a:pt x="322" y="7704"/>
                  </a:lnTo>
                  <a:cubicBezTo>
                    <a:pt x="322" y="7620"/>
                    <a:pt x="250" y="7537"/>
                    <a:pt x="167" y="7537"/>
                  </a:cubicBezTo>
                  <a:cubicBezTo>
                    <a:pt x="72" y="7537"/>
                    <a:pt x="0" y="7620"/>
                    <a:pt x="0" y="7704"/>
                  </a:cubicBezTo>
                  <a:lnTo>
                    <a:pt x="0" y="8073"/>
                  </a:lnTo>
                  <a:cubicBezTo>
                    <a:pt x="0" y="8323"/>
                    <a:pt x="119" y="8525"/>
                    <a:pt x="322" y="8644"/>
                  </a:cubicBezTo>
                  <a:lnTo>
                    <a:pt x="4870" y="11264"/>
                  </a:lnTo>
                  <a:cubicBezTo>
                    <a:pt x="4894" y="11276"/>
                    <a:pt x="4929" y="11299"/>
                    <a:pt x="4953" y="11299"/>
                  </a:cubicBezTo>
                  <a:cubicBezTo>
                    <a:pt x="4989" y="11299"/>
                    <a:pt x="5013" y="11276"/>
                    <a:pt x="5048" y="11264"/>
                  </a:cubicBezTo>
                  <a:lnTo>
                    <a:pt x="6715" y="10311"/>
                  </a:lnTo>
                  <a:cubicBezTo>
                    <a:pt x="6787" y="10263"/>
                    <a:pt x="6810" y="10168"/>
                    <a:pt x="6775" y="10073"/>
                  </a:cubicBezTo>
                  <a:cubicBezTo>
                    <a:pt x="6742" y="10024"/>
                    <a:pt x="6681" y="9992"/>
                    <a:pt x="6620" y="9992"/>
                  </a:cubicBezTo>
                  <a:cubicBezTo>
                    <a:pt x="6591" y="9992"/>
                    <a:pt x="6563" y="9999"/>
                    <a:pt x="6537" y="10013"/>
                  </a:cubicBezTo>
                  <a:lnTo>
                    <a:pt x="5120" y="10835"/>
                  </a:lnTo>
                  <a:lnTo>
                    <a:pt x="5120" y="5680"/>
                  </a:lnTo>
                  <a:lnTo>
                    <a:pt x="9549" y="3155"/>
                  </a:lnTo>
                  <a:lnTo>
                    <a:pt x="9549" y="3167"/>
                  </a:lnTo>
                  <a:lnTo>
                    <a:pt x="9549" y="3179"/>
                  </a:lnTo>
                  <a:lnTo>
                    <a:pt x="9549" y="3215"/>
                  </a:lnTo>
                  <a:lnTo>
                    <a:pt x="9549" y="8108"/>
                  </a:lnTo>
                  <a:cubicBezTo>
                    <a:pt x="9549" y="8228"/>
                    <a:pt x="9489" y="8335"/>
                    <a:pt x="9394" y="8382"/>
                  </a:cubicBezTo>
                  <a:lnTo>
                    <a:pt x="7096" y="9704"/>
                  </a:lnTo>
                  <a:cubicBezTo>
                    <a:pt x="7025" y="9752"/>
                    <a:pt x="6989" y="9847"/>
                    <a:pt x="7037" y="9942"/>
                  </a:cubicBezTo>
                  <a:cubicBezTo>
                    <a:pt x="7069" y="9991"/>
                    <a:pt x="7130" y="10023"/>
                    <a:pt x="7192" y="10023"/>
                  </a:cubicBezTo>
                  <a:cubicBezTo>
                    <a:pt x="7220" y="10023"/>
                    <a:pt x="7249" y="10017"/>
                    <a:pt x="7275" y="10002"/>
                  </a:cubicBezTo>
                  <a:lnTo>
                    <a:pt x="9573" y="8680"/>
                  </a:lnTo>
                  <a:cubicBezTo>
                    <a:pt x="9775" y="8561"/>
                    <a:pt x="9894" y="8347"/>
                    <a:pt x="9894" y="8108"/>
                  </a:cubicBezTo>
                  <a:lnTo>
                    <a:pt x="9894" y="3215"/>
                  </a:lnTo>
                  <a:cubicBezTo>
                    <a:pt x="9882" y="3060"/>
                    <a:pt x="9847" y="2929"/>
                    <a:pt x="9775" y="2810"/>
                  </a:cubicBezTo>
                  <a:cubicBezTo>
                    <a:pt x="9704" y="2691"/>
                    <a:pt x="9608" y="2608"/>
                    <a:pt x="9489" y="2524"/>
                  </a:cubicBezTo>
                  <a:lnTo>
                    <a:pt x="5263" y="84"/>
                  </a:lnTo>
                  <a:cubicBezTo>
                    <a:pt x="5167" y="24"/>
                    <a:pt x="5048" y="0"/>
                    <a:pt x="4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7"/>
            <p:cNvSpPr/>
            <p:nvPr/>
          </p:nvSpPr>
          <p:spPr>
            <a:xfrm>
              <a:off x="4017435" y="1522302"/>
              <a:ext cx="121591" cy="207114"/>
            </a:xfrm>
            <a:custGeom>
              <a:avLst/>
              <a:gdLst/>
              <a:ahLst/>
              <a:cxnLst/>
              <a:rect l="l" t="t" r="r" b="b"/>
              <a:pathLst>
                <a:path w="3823" h="6512" extrusionOk="0">
                  <a:moveTo>
                    <a:pt x="3552" y="1"/>
                  </a:moveTo>
                  <a:cubicBezTo>
                    <a:pt x="3525" y="1"/>
                    <a:pt x="3499" y="8"/>
                    <a:pt x="3477" y="23"/>
                  </a:cubicBezTo>
                  <a:lnTo>
                    <a:pt x="429" y="1809"/>
                  </a:lnTo>
                  <a:cubicBezTo>
                    <a:pt x="298" y="1880"/>
                    <a:pt x="191" y="1987"/>
                    <a:pt x="119" y="2118"/>
                  </a:cubicBezTo>
                  <a:cubicBezTo>
                    <a:pt x="36" y="2261"/>
                    <a:pt x="0" y="2404"/>
                    <a:pt x="0" y="2559"/>
                  </a:cubicBezTo>
                  <a:lnTo>
                    <a:pt x="0" y="6345"/>
                  </a:lnTo>
                  <a:cubicBezTo>
                    <a:pt x="0" y="6440"/>
                    <a:pt x="72" y="6512"/>
                    <a:pt x="155" y="6512"/>
                  </a:cubicBezTo>
                  <a:cubicBezTo>
                    <a:pt x="250" y="6512"/>
                    <a:pt x="322" y="6440"/>
                    <a:pt x="322" y="6345"/>
                  </a:cubicBezTo>
                  <a:lnTo>
                    <a:pt x="322" y="2559"/>
                  </a:lnTo>
                  <a:lnTo>
                    <a:pt x="322" y="2511"/>
                  </a:lnTo>
                  <a:lnTo>
                    <a:pt x="322" y="2487"/>
                  </a:lnTo>
                  <a:lnTo>
                    <a:pt x="322" y="2451"/>
                  </a:lnTo>
                  <a:lnTo>
                    <a:pt x="3524" y="4273"/>
                  </a:lnTo>
                  <a:cubicBezTo>
                    <a:pt x="3550" y="4290"/>
                    <a:pt x="3580" y="4298"/>
                    <a:pt x="3610" y="4298"/>
                  </a:cubicBezTo>
                  <a:cubicBezTo>
                    <a:pt x="3664" y="4298"/>
                    <a:pt x="3720" y="4272"/>
                    <a:pt x="3751" y="4226"/>
                  </a:cubicBezTo>
                  <a:cubicBezTo>
                    <a:pt x="3822" y="4130"/>
                    <a:pt x="3810" y="4023"/>
                    <a:pt x="3715" y="3987"/>
                  </a:cubicBezTo>
                  <a:lnTo>
                    <a:pt x="512" y="2154"/>
                  </a:lnTo>
                  <a:cubicBezTo>
                    <a:pt x="548" y="2142"/>
                    <a:pt x="560" y="2106"/>
                    <a:pt x="595" y="2094"/>
                  </a:cubicBezTo>
                  <a:lnTo>
                    <a:pt x="3643" y="320"/>
                  </a:lnTo>
                  <a:cubicBezTo>
                    <a:pt x="3715" y="273"/>
                    <a:pt x="3751" y="177"/>
                    <a:pt x="3703" y="82"/>
                  </a:cubicBezTo>
                  <a:cubicBezTo>
                    <a:pt x="3670" y="33"/>
                    <a:pt x="3610" y="1"/>
                    <a:pt x="3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47"/>
          <p:cNvGrpSpPr/>
          <p:nvPr/>
        </p:nvGrpSpPr>
        <p:grpSpPr>
          <a:xfrm>
            <a:off x="5769374" y="1407574"/>
            <a:ext cx="487505" cy="577719"/>
            <a:chOff x="3122257" y="1508594"/>
            <a:chExt cx="294850" cy="349434"/>
          </a:xfrm>
        </p:grpSpPr>
        <p:sp>
          <p:nvSpPr>
            <p:cNvPr id="548" name="Google Shape;548;p47"/>
            <p:cNvSpPr/>
            <p:nvPr/>
          </p:nvSpPr>
          <p:spPr>
            <a:xfrm>
              <a:off x="3226110" y="1659042"/>
              <a:ext cx="87557" cy="29568"/>
            </a:xfrm>
            <a:custGeom>
              <a:avLst/>
              <a:gdLst/>
              <a:ahLst/>
              <a:cxnLst/>
              <a:rect l="l" t="t" r="r" b="b"/>
              <a:pathLst>
                <a:path w="2751" h="929" extrusionOk="0">
                  <a:moveTo>
                    <a:pt x="1099" y="0"/>
                  </a:moveTo>
                  <a:cubicBezTo>
                    <a:pt x="771" y="0"/>
                    <a:pt x="476" y="33"/>
                    <a:pt x="286" y="60"/>
                  </a:cubicBezTo>
                  <a:cubicBezTo>
                    <a:pt x="119" y="96"/>
                    <a:pt x="0" y="227"/>
                    <a:pt x="0" y="393"/>
                  </a:cubicBezTo>
                  <a:lnTo>
                    <a:pt x="0" y="762"/>
                  </a:lnTo>
                  <a:cubicBezTo>
                    <a:pt x="0" y="846"/>
                    <a:pt x="72" y="929"/>
                    <a:pt x="167" y="929"/>
                  </a:cubicBezTo>
                  <a:cubicBezTo>
                    <a:pt x="250" y="929"/>
                    <a:pt x="322" y="846"/>
                    <a:pt x="322" y="762"/>
                  </a:cubicBezTo>
                  <a:lnTo>
                    <a:pt x="322" y="393"/>
                  </a:lnTo>
                  <a:cubicBezTo>
                    <a:pt x="322" y="393"/>
                    <a:pt x="322" y="369"/>
                    <a:pt x="345" y="369"/>
                  </a:cubicBezTo>
                  <a:cubicBezTo>
                    <a:pt x="509" y="350"/>
                    <a:pt x="813" y="315"/>
                    <a:pt x="1144" y="315"/>
                  </a:cubicBezTo>
                  <a:cubicBezTo>
                    <a:pt x="1222" y="315"/>
                    <a:pt x="1302" y="317"/>
                    <a:pt x="1381" y="322"/>
                  </a:cubicBezTo>
                  <a:cubicBezTo>
                    <a:pt x="1893" y="358"/>
                    <a:pt x="2250" y="488"/>
                    <a:pt x="2465" y="703"/>
                  </a:cubicBezTo>
                  <a:cubicBezTo>
                    <a:pt x="2494" y="733"/>
                    <a:pt x="2536" y="747"/>
                    <a:pt x="2578" y="747"/>
                  </a:cubicBezTo>
                  <a:cubicBezTo>
                    <a:pt x="2619" y="747"/>
                    <a:pt x="2661" y="733"/>
                    <a:pt x="2691" y="703"/>
                  </a:cubicBezTo>
                  <a:cubicBezTo>
                    <a:pt x="2750" y="643"/>
                    <a:pt x="2750" y="536"/>
                    <a:pt x="2679" y="477"/>
                  </a:cubicBezTo>
                  <a:cubicBezTo>
                    <a:pt x="2297" y="95"/>
                    <a:pt x="1652" y="0"/>
                    <a:pt x="10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7"/>
            <p:cNvSpPr/>
            <p:nvPr/>
          </p:nvSpPr>
          <p:spPr>
            <a:xfrm>
              <a:off x="3171144" y="1612033"/>
              <a:ext cx="196694" cy="245613"/>
            </a:xfrm>
            <a:custGeom>
              <a:avLst/>
              <a:gdLst/>
              <a:ahLst/>
              <a:cxnLst/>
              <a:rect l="l" t="t" r="r" b="b"/>
              <a:pathLst>
                <a:path w="6180" h="7717" extrusionOk="0">
                  <a:moveTo>
                    <a:pt x="4835" y="334"/>
                  </a:moveTo>
                  <a:lnTo>
                    <a:pt x="4835" y="1894"/>
                  </a:lnTo>
                  <a:cubicBezTo>
                    <a:pt x="4835" y="2132"/>
                    <a:pt x="4775" y="2358"/>
                    <a:pt x="4692" y="2561"/>
                  </a:cubicBezTo>
                  <a:cubicBezTo>
                    <a:pt x="4668" y="2585"/>
                    <a:pt x="4668" y="2608"/>
                    <a:pt x="4668" y="2644"/>
                  </a:cubicBezTo>
                  <a:lnTo>
                    <a:pt x="4668" y="3097"/>
                  </a:lnTo>
                  <a:cubicBezTo>
                    <a:pt x="4668" y="3537"/>
                    <a:pt x="4489" y="3930"/>
                    <a:pt x="4180" y="4228"/>
                  </a:cubicBezTo>
                  <a:cubicBezTo>
                    <a:pt x="3900" y="4497"/>
                    <a:pt x="3532" y="4649"/>
                    <a:pt x="3129" y="4649"/>
                  </a:cubicBezTo>
                  <a:cubicBezTo>
                    <a:pt x="3087" y="4649"/>
                    <a:pt x="3044" y="4648"/>
                    <a:pt x="3001" y="4644"/>
                  </a:cubicBezTo>
                  <a:cubicBezTo>
                    <a:pt x="2168" y="4597"/>
                    <a:pt x="1537" y="3894"/>
                    <a:pt x="1537" y="3037"/>
                  </a:cubicBezTo>
                  <a:lnTo>
                    <a:pt x="1537" y="2644"/>
                  </a:lnTo>
                  <a:cubicBezTo>
                    <a:pt x="1537" y="2608"/>
                    <a:pt x="1537" y="2597"/>
                    <a:pt x="1513" y="2561"/>
                  </a:cubicBezTo>
                  <a:cubicBezTo>
                    <a:pt x="1418" y="2358"/>
                    <a:pt x="1370" y="2120"/>
                    <a:pt x="1370" y="1894"/>
                  </a:cubicBezTo>
                  <a:lnTo>
                    <a:pt x="1370" y="1549"/>
                  </a:lnTo>
                  <a:cubicBezTo>
                    <a:pt x="1370" y="882"/>
                    <a:pt x="1918" y="334"/>
                    <a:pt x="2584" y="334"/>
                  </a:cubicBezTo>
                  <a:close/>
                  <a:moveTo>
                    <a:pt x="3954" y="4763"/>
                  </a:moveTo>
                  <a:lnTo>
                    <a:pt x="3954" y="5061"/>
                  </a:lnTo>
                  <a:lnTo>
                    <a:pt x="3096" y="5656"/>
                  </a:lnTo>
                  <a:lnTo>
                    <a:pt x="2215" y="5061"/>
                  </a:lnTo>
                  <a:lnTo>
                    <a:pt x="2215" y="4763"/>
                  </a:lnTo>
                  <a:cubicBezTo>
                    <a:pt x="2441" y="4883"/>
                    <a:pt x="2691" y="4966"/>
                    <a:pt x="2965" y="4978"/>
                  </a:cubicBezTo>
                  <a:lnTo>
                    <a:pt x="3096" y="4978"/>
                  </a:lnTo>
                  <a:cubicBezTo>
                    <a:pt x="3406" y="4978"/>
                    <a:pt x="3704" y="4894"/>
                    <a:pt x="3954" y="4763"/>
                  </a:cubicBezTo>
                  <a:close/>
                  <a:moveTo>
                    <a:pt x="2084" y="5359"/>
                  </a:moveTo>
                  <a:lnTo>
                    <a:pt x="2846" y="5883"/>
                  </a:lnTo>
                  <a:lnTo>
                    <a:pt x="2441" y="6276"/>
                  </a:lnTo>
                  <a:lnTo>
                    <a:pt x="2430" y="6276"/>
                  </a:lnTo>
                  <a:lnTo>
                    <a:pt x="1918" y="5525"/>
                  </a:lnTo>
                  <a:lnTo>
                    <a:pt x="2084" y="5359"/>
                  </a:lnTo>
                  <a:close/>
                  <a:moveTo>
                    <a:pt x="4108" y="5347"/>
                  </a:moveTo>
                  <a:lnTo>
                    <a:pt x="4275" y="5514"/>
                  </a:lnTo>
                  <a:lnTo>
                    <a:pt x="3763" y="6276"/>
                  </a:lnTo>
                  <a:lnTo>
                    <a:pt x="3751" y="6276"/>
                  </a:lnTo>
                  <a:lnTo>
                    <a:pt x="3346" y="5871"/>
                  </a:lnTo>
                  <a:lnTo>
                    <a:pt x="4108" y="5347"/>
                  </a:lnTo>
                  <a:close/>
                  <a:moveTo>
                    <a:pt x="2572" y="1"/>
                  </a:moveTo>
                  <a:cubicBezTo>
                    <a:pt x="1727" y="1"/>
                    <a:pt x="1037" y="692"/>
                    <a:pt x="1037" y="1537"/>
                  </a:cubicBezTo>
                  <a:lnTo>
                    <a:pt x="1037" y="1882"/>
                  </a:lnTo>
                  <a:cubicBezTo>
                    <a:pt x="1037" y="2144"/>
                    <a:pt x="1096" y="2418"/>
                    <a:pt x="1215" y="2668"/>
                  </a:cubicBezTo>
                  <a:lnTo>
                    <a:pt x="1215" y="3025"/>
                  </a:lnTo>
                  <a:cubicBezTo>
                    <a:pt x="1215" y="3620"/>
                    <a:pt x="1489" y="4168"/>
                    <a:pt x="1906" y="4525"/>
                  </a:cubicBezTo>
                  <a:lnTo>
                    <a:pt x="1906" y="5061"/>
                  </a:lnTo>
                  <a:lnTo>
                    <a:pt x="1608" y="5383"/>
                  </a:lnTo>
                  <a:cubicBezTo>
                    <a:pt x="1572" y="5406"/>
                    <a:pt x="1560" y="5454"/>
                    <a:pt x="1560" y="5502"/>
                  </a:cubicBezTo>
                  <a:lnTo>
                    <a:pt x="560" y="5859"/>
                  </a:lnTo>
                  <a:cubicBezTo>
                    <a:pt x="239" y="5978"/>
                    <a:pt x="1" y="6299"/>
                    <a:pt x="1" y="6657"/>
                  </a:cubicBezTo>
                  <a:lnTo>
                    <a:pt x="1" y="7549"/>
                  </a:lnTo>
                  <a:cubicBezTo>
                    <a:pt x="1" y="7645"/>
                    <a:pt x="72" y="7716"/>
                    <a:pt x="167" y="7716"/>
                  </a:cubicBezTo>
                  <a:cubicBezTo>
                    <a:pt x="251" y="7716"/>
                    <a:pt x="322" y="7645"/>
                    <a:pt x="322" y="7549"/>
                  </a:cubicBezTo>
                  <a:lnTo>
                    <a:pt x="322" y="6657"/>
                  </a:lnTo>
                  <a:cubicBezTo>
                    <a:pt x="322" y="6430"/>
                    <a:pt x="465" y="6240"/>
                    <a:pt x="667" y="6168"/>
                  </a:cubicBezTo>
                  <a:lnTo>
                    <a:pt x="1715" y="5775"/>
                  </a:lnTo>
                  <a:lnTo>
                    <a:pt x="2144" y="6430"/>
                  </a:lnTo>
                  <a:cubicBezTo>
                    <a:pt x="2203" y="6526"/>
                    <a:pt x="2287" y="6561"/>
                    <a:pt x="2382" y="6585"/>
                  </a:cubicBezTo>
                  <a:lnTo>
                    <a:pt x="2406" y="6585"/>
                  </a:lnTo>
                  <a:cubicBezTo>
                    <a:pt x="2501" y="6585"/>
                    <a:pt x="2584" y="6549"/>
                    <a:pt x="2644" y="6478"/>
                  </a:cubicBezTo>
                  <a:lnTo>
                    <a:pt x="2918" y="6204"/>
                  </a:lnTo>
                  <a:lnTo>
                    <a:pt x="2918" y="7549"/>
                  </a:lnTo>
                  <a:cubicBezTo>
                    <a:pt x="2918" y="7633"/>
                    <a:pt x="2989" y="7716"/>
                    <a:pt x="3084" y="7716"/>
                  </a:cubicBezTo>
                  <a:cubicBezTo>
                    <a:pt x="3168" y="7716"/>
                    <a:pt x="3239" y="7633"/>
                    <a:pt x="3239" y="7549"/>
                  </a:cubicBezTo>
                  <a:lnTo>
                    <a:pt x="3239" y="6204"/>
                  </a:lnTo>
                  <a:lnTo>
                    <a:pt x="3513" y="6478"/>
                  </a:lnTo>
                  <a:cubicBezTo>
                    <a:pt x="3573" y="6537"/>
                    <a:pt x="3656" y="6585"/>
                    <a:pt x="3751" y="6585"/>
                  </a:cubicBezTo>
                  <a:lnTo>
                    <a:pt x="3775" y="6585"/>
                  </a:lnTo>
                  <a:cubicBezTo>
                    <a:pt x="3882" y="6561"/>
                    <a:pt x="3977" y="6526"/>
                    <a:pt x="4013" y="6430"/>
                  </a:cubicBezTo>
                  <a:lnTo>
                    <a:pt x="4454" y="5775"/>
                  </a:lnTo>
                  <a:lnTo>
                    <a:pt x="5489" y="6168"/>
                  </a:lnTo>
                  <a:cubicBezTo>
                    <a:pt x="5704" y="6240"/>
                    <a:pt x="5835" y="6430"/>
                    <a:pt x="5835" y="6657"/>
                  </a:cubicBezTo>
                  <a:lnTo>
                    <a:pt x="5835" y="7549"/>
                  </a:lnTo>
                  <a:cubicBezTo>
                    <a:pt x="5835" y="7645"/>
                    <a:pt x="5906" y="7716"/>
                    <a:pt x="6001" y="7716"/>
                  </a:cubicBezTo>
                  <a:cubicBezTo>
                    <a:pt x="6085" y="7716"/>
                    <a:pt x="6156" y="7645"/>
                    <a:pt x="6156" y="7549"/>
                  </a:cubicBezTo>
                  <a:lnTo>
                    <a:pt x="6156" y="6657"/>
                  </a:lnTo>
                  <a:cubicBezTo>
                    <a:pt x="6180" y="6311"/>
                    <a:pt x="5954" y="6002"/>
                    <a:pt x="5620" y="5883"/>
                  </a:cubicBezTo>
                  <a:lnTo>
                    <a:pt x="4632" y="5525"/>
                  </a:lnTo>
                  <a:cubicBezTo>
                    <a:pt x="4632" y="5478"/>
                    <a:pt x="4608" y="5442"/>
                    <a:pt x="4585" y="5406"/>
                  </a:cubicBezTo>
                  <a:lnTo>
                    <a:pt x="4287" y="5097"/>
                  </a:lnTo>
                  <a:lnTo>
                    <a:pt x="4287" y="4549"/>
                  </a:lnTo>
                  <a:cubicBezTo>
                    <a:pt x="4311" y="4513"/>
                    <a:pt x="4346" y="4490"/>
                    <a:pt x="4370" y="4466"/>
                  </a:cubicBezTo>
                  <a:cubicBezTo>
                    <a:pt x="4751" y="4109"/>
                    <a:pt x="4966" y="3620"/>
                    <a:pt x="4966" y="3097"/>
                  </a:cubicBezTo>
                  <a:lnTo>
                    <a:pt x="4966" y="2680"/>
                  </a:lnTo>
                  <a:cubicBezTo>
                    <a:pt x="5085" y="2430"/>
                    <a:pt x="5144" y="2180"/>
                    <a:pt x="5144" y="1894"/>
                  </a:cubicBezTo>
                  <a:lnTo>
                    <a:pt x="5144" y="168"/>
                  </a:lnTo>
                  <a:cubicBezTo>
                    <a:pt x="5144" y="72"/>
                    <a:pt x="5073" y="1"/>
                    <a:pt x="4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7"/>
            <p:cNvSpPr/>
            <p:nvPr/>
          </p:nvSpPr>
          <p:spPr>
            <a:xfrm>
              <a:off x="3204117" y="1836767"/>
              <a:ext cx="10630" cy="21261"/>
            </a:xfrm>
            <a:custGeom>
              <a:avLst/>
              <a:gdLst/>
              <a:ahLst/>
              <a:cxnLst/>
              <a:rect l="l" t="t" r="r" b="b"/>
              <a:pathLst>
                <a:path w="334" h="668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84" y="667"/>
                    <a:pt x="167" y="667"/>
                  </a:cubicBezTo>
                  <a:cubicBezTo>
                    <a:pt x="262" y="667"/>
                    <a:pt x="334" y="596"/>
                    <a:pt x="334" y="500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7"/>
            <p:cNvSpPr/>
            <p:nvPr/>
          </p:nvSpPr>
          <p:spPr>
            <a:xfrm>
              <a:off x="3324616" y="1836767"/>
              <a:ext cx="10280" cy="21261"/>
            </a:xfrm>
            <a:custGeom>
              <a:avLst/>
              <a:gdLst/>
              <a:ahLst/>
              <a:cxnLst/>
              <a:rect l="l" t="t" r="r" b="b"/>
              <a:pathLst>
                <a:path w="323" h="66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72" y="667"/>
                    <a:pt x="167" y="667"/>
                  </a:cubicBezTo>
                  <a:cubicBezTo>
                    <a:pt x="251" y="667"/>
                    <a:pt x="322" y="596"/>
                    <a:pt x="322" y="500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7"/>
            <p:cNvSpPr/>
            <p:nvPr/>
          </p:nvSpPr>
          <p:spPr>
            <a:xfrm>
              <a:off x="3122257" y="1508594"/>
              <a:ext cx="294850" cy="278554"/>
            </a:xfrm>
            <a:custGeom>
              <a:avLst/>
              <a:gdLst/>
              <a:ahLst/>
              <a:cxnLst/>
              <a:rect l="l" t="t" r="r" b="b"/>
              <a:pathLst>
                <a:path w="9264" h="8752" extrusionOk="0">
                  <a:moveTo>
                    <a:pt x="3096" y="584"/>
                  </a:moveTo>
                  <a:lnTo>
                    <a:pt x="3096" y="584"/>
                  </a:lnTo>
                  <a:cubicBezTo>
                    <a:pt x="2858" y="798"/>
                    <a:pt x="2620" y="1060"/>
                    <a:pt x="2430" y="1382"/>
                  </a:cubicBezTo>
                  <a:cubicBezTo>
                    <a:pt x="2299" y="1584"/>
                    <a:pt x="2156" y="1810"/>
                    <a:pt x="2061" y="2048"/>
                  </a:cubicBezTo>
                  <a:lnTo>
                    <a:pt x="1168" y="2048"/>
                  </a:lnTo>
                  <a:cubicBezTo>
                    <a:pt x="1656" y="1394"/>
                    <a:pt x="2322" y="882"/>
                    <a:pt x="3096" y="584"/>
                  </a:cubicBezTo>
                  <a:close/>
                  <a:moveTo>
                    <a:pt x="4466" y="310"/>
                  </a:moveTo>
                  <a:lnTo>
                    <a:pt x="4466" y="2048"/>
                  </a:lnTo>
                  <a:lnTo>
                    <a:pt x="2418" y="2048"/>
                  </a:lnTo>
                  <a:cubicBezTo>
                    <a:pt x="2894" y="1048"/>
                    <a:pt x="3632" y="382"/>
                    <a:pt x="4466" y="310"/>
                  </a:cubicBezTo>
                  <a:close/>
                  <a:moveTo>
                    <a:pt x="4799" y="310"/>
                  </a:moveTo>
                  <a:cubicBezTo>
                    <a:pt x="5644" y="382"/>
                    <a:pt x="6371" y="1048"/>
                    <a:pt x="6847" y="2048"/>
                  </a:cubicBezTo>
                  <a:lnTo>
                    <a:pt x="4799" y="2048"/>
                  </a:lnTo>
                  <a:lnTo>
                    <a:pt x="4799" y="310"/>
                  </a:lnTo>
                  <a:close/>
                  <a:moveTo>
                    <a:pt x="6168" y="608"/>
                  </a:moveTo>
                  <a:cubicBezTo>
                    <a:pt x="6942" y="905"/>
                    <a:pt x="7609" y="1405"/>
                    <a:pt x="8097" y="2060"/>
                  </a:cubicBezTo>
                  <a:lnTo>
                    <a:pt x="7204" y="2060"/>
                  </a:lnTo>
                  <a:cubicBezTo>
                    <a:pt x="7097" y="1810"/>
                    <a:pt x="6966" y="1584"/>
                    <a:pt x="6835" y="1382"/>
                  </a:cubicBezTo>
                  <a:cubicBezTo>
                    <a:pt x="6621" y="1072"/>
                    <a:pt x="6406" y="810"/>
                    <a:pt x="6168" y="608"/>
                  </a:cubicBezTo>
                  <a:close/>
                  <a:moveTo>
                    <a:pt x="1941" y="2382"/>
                  </a:moveTo>
                  <a:cubicBezTo>
                    <a:pt x="1703" y="3013"/>
                    <a:pt x="1560" y="3715"/>
                    <a:pt x="1549" y="4465"/>
                  </a:cubicBezTo>
                  <a:lnTo>
                    <a:pt x="322" y="4465"/>
                  </a:lnTo>
                  <a:cubicBezTo>
                    <a:pt x="358" y="3703"/>
                    <a:pt x="584" y="2989"/>
                    <a:pt x="953" y="2382"/>
                  </a:cubicBezTo>
                  <a:close/>
                  <a:moveTo>
                    <a:pt x="8323" y="2382"/>
                  </a:moveTo>
                  <a:cubicBezTo>
                    <a:pt x="8692" y="2989"/>
                    <a:pt x="8919" y="3703"/>
                    <a:pt x="8942" y="4465"/>
                  </a:cubicBezTo>
                  <a:lnTo>
                    <a:pt x="7728" y="4465"/>
                  </a:lnTo>
                  <a:cubicBezTo>
                    <a:pt x="7692" y="3715"/>
                    <a:pt x="7561" y="3013"/>
                    <a:pt x="7335" y="2382"/>
                  </a:cubicBezTo>
                  <a:close/>
                  <a:moveTo>
                    <a:pt x="1537" y="4787"/>
                  </a:moveTo>
                  <a:cubicBezTo>
                    <a:pt x="1560" y="5466"/>
                    <a:pt x="1668" y="6132"/>
                    <a:pt x="1882" y="6739"/>
                  </a:cubicBezTo>
                  <a:lnTo>
                    <a:pt x="1918" y="6870"/>
                  </a:lnTo>
                  <a:lnTo>
                    <a:pt x="941" y="6870"/>
                  </a:lnTo>
                  <a:cubicBezTo>
                    <a:pt x="572" y="6239"/>
                    <a:pt x="346" y="5525"/>
                    <a:pt x="310" y="4787"/>
                  </a:cubicBezTo>
                  <a:close/>
                  <a:moveTo>
                    <a:pt x="8919" y="4787"/>
                  </a:moveTo>
                  <a:cubicBezTo>
                    <a:pt x="8919" y="5501"/>
                    <a:pt x="8704" y="6204"/>
                    <a:pt x="8347" y="6811"/>
                  </a:cubicBezTo>
                  <a:cubicBezTo>
                    <a:pt x="8335" y="6823"/>
                    <a:pt x="8323" y="6859"/>
                    <a:pt x="8311" y="6870"/>
                  </a:cubicBezTo>
                  <a:lnTo>
                    <a:pt x="7323" y="6870"/>
                  </a:lnTo>
                  <a:lnTo>
                    <a:pt x="7371" y="6739"/>
                  </a:lnTo>
                  <a:cubicBezTo>
                    <a:pt x="7573" y="6120"/>
                    <a:pt x="7680" y="5466"/>
                    <a:pt x="7692" y="4787"/>
                  </a:cubicBezTo>
                  <a:close/>
                  <a:moveTo>
                    <a:pt x="4632" y="1"/>
                  </a:moveTo>
                  <a:cubicBezTo>
                    <a:pt x="3394" y="1"/>
                    <a:pt x="2239" y="477"/>
                    <a:pt x="1358" y="1346"/>
                  </a:cubicBezTo>
                  <a:cubicBezTo>
                    <a:pt x="477" y="2227"/>
                    <a:pt x="1" y="3382"/>
                    <a:pt x="1" y="4620"/>
                  </a:cubicBezTo>
                  <a:cubicBezTo>
                    <a:pt x="1" y="6358"/>
                    <a:pt x="953" y="7930"/>
                    <a:pt x="2501" y="8728"/>
                  </a:cubicBezTo>
                  <a:cubicBezTo>
                    <a:pt x="2537" y="8752"/>
                    <a:pt x="2549" y="8752"/>
                    <a:pt x="2573" y="8752"/>
                  </a:cubicBezTo>
                  <a:cubicBezTo>
                    <a:pt x="2632" y="8752"/>
                    <a:pt x="2692" y="8716"/>
                    <a:pt x="2727" y="8656"/>
                  </a:cubicBezTo>
                  <a:cubicBezTo>
                    <a:pt x="2775" y="8585"/>
                    <a:pt x="2739" y="8478"/>
                    <a:pt x="2656" y="8430"/>
                  </a:cubicBezTo>
                  <a:cubicBezTo>
                    <a:pt x="2061" y="8121"/>
                    <a:pt x="1560" y="7692"/>
                    <a:pt x="1179" y="7180"/>
                  </a:cubicBezTo>
                  <a:lnTo>
                    <a:pt x="2072" y="7180"/>
                  </a:lnTo>
                  <a:cubicBezTo>
                    <a:pt x="2263" y="7632"/>
                    <a:pt x="2513" y="8013"/>
                    <a:pt x="2799" y="8335"/>
                  </a:cubicBezTo>
                  <a:cubicBezTo>
                    <a:pt x="2831" y="8368"/>
                    <a:pt x="2879" y="8386"/>
                    <a:pt x="2924" y="8386"/>
                  </a:cubicBezTo>
                  <a:cubicBezTo>
                    <a:pt x="2962" y="8386"/>
                    <a:pt x="2998" y="8374"/>
                    <a:pt x="3025" y="8347"/>
                  </a:cubicBezTo>
                  <a:cubicBezTo>
                    <a:pt x="3084" y="8287"/>
                    <a:pt x="3096" y="8180"/>
                    <a:pt x="3037" y="8121"/>
                  </a:cubicBezTo>
                  <a:cubicBezTo>
                    <a:pt x="2799" y="7859"/>
                    <a:pt x="2596" y="7537"/>
                    <a:pt x="2430" y="7180"/>
                  </a:cubicBezTo>
                  <a:cubicBezTo>
                    <a:pt x="2501" y="7168"/>
                    <a:pt x="2561" y="7109"/>
                    <a:pt x="2561" y="7025"/>
                  </a:cubicBezTo>
                  <a:cubicBezTo>
                    <a:pt x="2561" y="6930"/>
                    <a:pt x="2489" y="6859"/>
                    <a:pt x="2394" y="6859"/>
                  </a:cubicBezTo>
                  <a:lnTo>
                    <a:pt x="2275" y="6859"/>
                  </a:lnTo>
                  <a:cubicBezTo>
                    <a:pt x="2025" y="6228"/>
                    <a:pt x="1894" y="5513"/>
                    <a:pt x="1882" y="4775"/>
                  </a:cubicBezTo>
                  <a:lnTo>
                    <a:pt x="2061" y="4775"/>
                  </a:lnTo>
                  <a:cubicBezTo>
                    <a:pt x="2144" y="4775"/>
                    <a:pt x="2215" y="4704"/>
                    <a:pt x="2215" y="4608"/>
                  </a:cubicBezTo>
                  <a:cubicBezTo>
                    <a:pt x="2215" y="4513"/>
                    <a:pt x="2144" y="4442"/>
                    <a:pt x="2061" y="4442"/>
                  </a:cubicBezTo>
                  <a:lnTo>
                    <a:pt x="1882" y="4442"/>
                  </a:lnTo>
                  <a:cubicBezTo>
                    <a:pt x="1894" y="3680"/>
                    <a:pt x="2037" y="2965"/>
                    <a:pt x="2275" y="2358"/>
                  </a:cubicBezTo>
                  <a:lnTo>
                    <a:pt x="4478" y="2358"/>
                  </a:lnTo>
                  <a:lnTo>
                    <a:pt x="4478" y="2715"/>
                  </a:lnTo>
                  <a:cubicBezTo>
                    <a:pt x="4478" y="2810"/>
                    <a:pt x="4561" y="2882"/>
                    <a:pt x="4644" y="2882"/>
                  </a:cubicBezTo>
                  <a:cubicBezTo>
                    <a:pt x="4739" y="2882"/>
                    <a:pt x="4811" y="2810"/>
                    <a:pt x="4811" y="2715"/>
                  </a:cubicBezTo>
                  <a:lnTo>
                    <a:pt x="4811" y="2358"/>
                  </a:lnTo>
                  <a:lnTo>
                    <a:pt x="7014" y="2358"/>
                  </a:lnTo>
                  <a:cubicBezTo>
                    <a:pt x="7252" y="2965"/>
                    <a:pt x="7395" y="3680"/>
                    <a:pt x="7418" y="4442"/>
                  </a:cubicBezTo>
                  <a:lnTo>
                    <a:pt x="7204" y="4442"/>
                  </a:lnTo>
                  <a:cubicBezTo>
                    <a:pt x="7121" y="4442"/>
                    <a:pt x="7037" y="4513"/>
                    <a:pt x="7037" y="4608"/>
                  </a:cubicBezTo>
                  <a:cubicBezTo>
                    <a:pt x="7037" y="4704"/>
                    <a:pt x="7121" y="4775"/>
                    <a:pt x="7204" y="4775"/>
                  </a:cubicBezTo>
                  <a:lnTo>
                    <a:pt x="7383" y="4775"/>
                  </a:lnTo>
                  <a:cubicBezTo>
                    <a:pt x="7371" y="5513"/>
                    <a:pt x="7216" y="6228"/>
                    <a:pt x="6978" y="6859"/>
                  </a:cubicBezTo>
                  <a:lnTo>
                    <a:pt x="6859" y="6859"/>
                  </a:lnTo>
                  <a:cubicBezTo>
                    <a:pt x="6775" y="6859"/>
                    <a:pt x="6704" y="6930"/>
                    <a:pt x="6704" y="7025"/>
                  </a:cubicBezTo>
                  <a:cubicBezTo>
                    <a:pt x="6704" y="7109"/>
                    <a:pt x="6764" y="7168"/>
                    <a:pt x="6835" y="7180"/>
                  </a:cubicBezTo>
                  <a:cubicBezTo>
                    <a:pt x="6668" y="7537"/>
                    <a:pt x="6466" y="7859"/>
                    <a:pt x="6228" y="8121"/>
                  </a:cubicBezTo>
                  <a:cubicBezTo>
                    <a:pt x="6168" y="8180"/>
                    <a:pt x="6168" y="8287"/>
                    <a:pt x="6240" y="8347"/>
                  </a:cubicBezTo>
                  <a:cubicBezTo>
                    <a:pt x="6263" y="8371"/>
                    <a:pt x="6311" y="8394"/>
                    <a:pt x="6347" y="8394"/>
                  </a:cubicBezTo>
                  <a:cubicBezTo>
                    <a:pt x="6383" y="8394"/>
                    <a:pt x="6430" y="8371"/>
                    <a:pt x="6466" y="8335"/>
                  </a:cubicBezTo>
                  <a:cubicBezTo>
                    <a:pt x="6740" y="8013"/>
                    <a:pt x="7002" y="7621"/>
                    <a:pt x="7192" y="7180"/>
                  </a:cubicBezTo>
                  <a:lnTo>
                    <a:pt x="8085" y="7180"/>
                  </a:lnTo>
                  <a:cubicBezTo>
                    <a:pt x="7728" y="7656"/>
                    <a:pt x="7299" y="8061"/>
                    <a:pt x="6775" y="8347"/>
                  </a:cubicBezTo>
                  <a:cubicBezTo>
                    <a:pt x="6704" y="8394"/>
                    <a:pt x="6668" y="8490"/>
                    <a:pt x="6716" y="8573"/>
                  </a:cubicBezTo>
                  <a:cubicBezTo>
                    <a:pt x="6749" y="8622"/>
                    <a:pt x="6804" y="8649"/>
                    <a:pt x="6863" y="8649"/>
                  </a:cubicBezTo>
                  <a:cubicBezTo>
                    <a:pt x="6889" y="8649"/>
                    <a:pt x="6916" y="8644"/>
                    <a:pt x="6942" y="8633"/>
                  </a:cubicBezTo>
                  <a:cubicBezTo>
                    <a:pt x="7621" y="8228"/>
                    <a:pt x="8204" y="7644"/>
                    <a:pt x="8621" y="6966"/>
                  </a:cubicBezTo>
                  <a:cubicBezTo>
                    <a:pt x="9038" y="6251"/>
                    <a:pt x="9264" y="5442"/>
                    <a:pt x="9264" y="4608"/>
                  </a:cubicBezTo>
                  <a:cubicBezTo>
                    <a:pt x="9264" y="3382"/>
                    <a:pt x="8788" y="2227"/>
                    <a:pt x="7907" y="1346"/>
                  </a:cubicBezTo>
                  <a:cubicBezTo>
                    <a:pt x="7025" y="477"/>
                    <a:pt x="5871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3" name="Google Shape;553;p47"/>
          <p:cNvSpPr txBox="1">
            <a:spLocks noGrp="1"/>
          </p:cNvSpPr>
          <p:nvPr>
            <p:ph type="subTitle" idx="1"/>
          </p:nvPr>
        </p:nvSpPr>
        <p:spPr>
          <a:xfrm>
            <a:off x="1579064" y="2147199"/>
            <a:ext cx="1626600" cy="29963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vi-VN" sz="1800" dirty="0">
                <a:latin typeface="Times New Roman" panose="02020603050405020304" pitchFamily="18" charset="0"/>
              </a:rPr>
              <a:t>SỰ BIẾN ĐỔI TUẦN HOÀN CẤU HÌNH ELECTRON NGUYÊN TỬ CỦA CÁC NGUYÊN TỐ</a:t>
            </a:r>
            <a:endParaRPr sz="1800" dirty="0"/>
          </a:p>
        </p:txBody>
      </p:sp>
      <p:sp>
        <p:nvSpPr>
          <p:cNvPr id="554" name="Google Shape;554;p47"/>
          <p:cNvSpPr txBox="1">
            <a:spLocks noGrp="1"/>
          </p:cNvSpPr>
          <p:nvPr>
            <p:ph type="subTitle" idx="3"/>
          </p:nvPr>
        </p:nvSpPr>
        <p:spPr>
          <a:xfrm>
            <a:off x="4068269" y="2147200"/>
            <a:ext cx="1626600" cy="26256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vi-VN" sz="1800" dirty="0">
                <a:latin typeface="Times New Roman" panose="02020603050405020304" pitchFamily="18" charset="0"/>
              </a:rPr>
              <a:t>CẤU HÌNH ELECTRON NGUYÊN TỬ CỦA CÁC NGUYÊN TỐ NHÓM A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555" name="Google Shape;555;p47"/>
          <p:cNvSpPr txBox="1">
            <a:spLocks noGrp="1"/>
          </p:cNvSpPr>
          <p:nvPr>
            <p:ph type="ctrTitle" idx="4"/>
          </p:nvPr>
        </p:nvSpPr>
        <p:spPr>
          <a:xfrm>
            <a:off x="4945638" y="1264224"/>
            <a:ext cx="749228" cy="8311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accent1"/>
                </a:solidFill>
              </a:rPr>
              <a:t>2</a:t>
            </a:r>
            <a:endParaRPr sz="4400" dirty="0">
              <a:solidFill>
                <a:schemeClr val="accent1"/>
              </a:solidFill>
            </a:endParaRPr>
          </a:p>
        </p:txBody>
      </p:sp>
      <p:sp>
        <p:nvSpPr>
          <p:cNvPr id="556" name="Google Shape;556;p47"/>
          <p:cNvSpPr txBox="1">
            <a:spLocks noGrp="1"/>
          </p:cNvSpPr>
          <p:nvPr>
            <p:ph type="ctrTitle" idx="2"/>
          </p:nvPr>
        </p:nvSpPr>
        <p:spPr>
          <a:xfrm>
            <a:off x="1589455" y="1383283"/>
            <a:ext cx="875448" cy="7397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>
                <a:solidFill>
                  <a:schemeClr val="accent1"/>
                </a:solidFill>
              </a:rPr>
              <a:t>1</a:t>
            </a:r>
            <a:endParaRPr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7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7"/>
          <p:cNvSpPr/>
          <p:nvPr/>
        </p:nvSpPr>
        <p:spPr>
          <a:xfrm>
            <a:off x="6380455" y="810700"/>
            <a:ext cx="1329600" cy="4370100"/>
          </a:xfrm>
          <a:prstGeom prst="rect">
            <a:avLst/>
          </a:prstGeom>
          <a:solidFill>
            <a:srgbClr val="908269">
              <a:alpha val="7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7"/>
          <p:cNvSpPr/>
          <p:nvPr/>
        </p:nvSpPr>
        <p:spPr>
          <a:xfrm>
            <a:off x="0" y="0"/>
            <a:ext cx="1329600" cy="4370100"/>
          </a:xfrm>
          <a:prstGeom prst="rect">
            <a:avLst/>
          </a:prstGeom>
          <a:solidFill>
            <a:srgbClr val="908269">
              <a:alpha val="7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7"/>
          <p:cNvSpPr txBox="1">
            <a:spLocks noGrp="1"/>
          </p:cNvSpPr>
          <p:nvPr>
            <p:ph type="ctrTitle" idx="4"/>
          </p:nvPr>
        </p:nvSpPr>
        <p:spPr>
          <a:xfrm>
            <a:off x="4945638" y="1440871"/>
            <a:ext cx="749228" cy="8311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lt1"/>
                </a:solidFill>
              </a:rPr>
              <a:t>2</a:t>
            </a:r>
            <a:endParaRPr sz="4400" dirty="0">
              <a:solidFill>
                <a:schemeClr val="lt1"/>
              </a:solidFill>
            </a:endParaRPr>
          </a:p>
        </p:txBody>
      </p:sp>
      <p:sp>
        <p:nvSpPr>
          <p:cNvPr id="28" name="Google Shape;603;p51">
            <a:extLst>
              <a:ext uri="{FF2B5EF4-FFF2-40B4-BE49-F238E27FC236}">
                <a16:creationId xmlns:a16="http://schemas.microsoft.com/office/drawing/2014/main" id="{C40B2B31-99F4-4B24-8F97-4E77C4D31593}"/>
              </a:ext>
            </a:extLst>
          </p:cNvPr>
          <p:cNvSpPr/>
          <p:nvPr/>
        </p:nvSpPr>
        <p:spPr>
          <a:xfrm>
            <a:off x="-1" y="1314766"/>
            <a:ext cx="6380455" cy="3055334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53;p47">
            <a:extLst>
              <a:ext uri="{FF2B5EF4-FFF2-40B4-BE49-F238E27FC236}">
                <a16:creationId xmlns:a16="http://schemas.microsoft.com/office/drawing/2014/main" id="{001A36C4-CBF0-4E71-9758-1BFD87A062C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33945" y="1314766"/>
            <a:ext cx="4740197" cy="29963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vi-VN" sz="2800" dirty="0">
                <a:latin typeface="Times New Roman" panose="02020603050405020304" pitchFamily="18" charset="0"/>
              </a:rPr>
              <a:t>SỰ BIẾN ĐỔI TUẦN HOÀN CẤU HÌNH ELECTRON NGUYÊN TỬ CỦA CÁC NGUYÊN TỐ</a:t>
            </a:r>
            <a:endParaRPr sz="2800" dirty="0"/>
          </a:p>
        </p:txBody>
      </p:sp>
      <p:sp>
        <p:nvSpPr>
          <p:cNvPr id="30" name="Google Shape;556;p47">
            <a:extLst>
              <a:ext uri="{FF2B5EF4-FFF2-40B4-BE49-F238E27FC236}">
                <a16:creationId xmlns:a16="http://schemas.microsoft.com/office/drawing/2014/main" id="{0B143413-4565-48E6-ADB8-14BB6AD877B0}"/>
              </a:ext>
            </a:extLst>
          </p:cNvPr>
          <p:cNvSpPr txBox="1">
            <a:spLocks/>
          </p:cNvSpPr>
          <p:nvPr/>
        </p:nvSpPr>
        <p:spPr>
          <a:xfrm>
            <a:off x="227076" y="322962"/>
            <a:ext cx="875448" cy="74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es" sz="10000" dirty="0">
                <a:solidFill>
                  <a:schemeClr val="lt1"/>
                </a:solidFill>
              </a:rPr>
              <a:t>I</a:t>
            </a:r>
          </a:p>
        </p:txBody>
      </p:sp>
      <p:grpSp>
        <p:nvGrpSpPr>
          <p:cNvPr id="8" name="Google Shape;544;p47">
            <a:extLst>
              <a:ext uri="{FF2B5EF4-FFF2-40B4-BE49-F238E27FC236}">
                <a16:creationId xmlns:a16="http://schemas.microsoft.com/office/drawing/2014/main" id="{6E456614-6F3C-443B-B27F-2120D19FBDFB}"/>
              </a:ext>
            </a:extLst>
          </p:cNvPr>
          <p:cNvGrpSpPr/>
          <p:nvPr/>
        </p:nvGrpSpPr>
        <p:grpSpPr>
          <a:xfrm>
            <a:off x="6808110" y="2774367"/>
            <a:ext cx="506574" cy="577802"/>
            <a:chOff x="4017435" y="1499912"/>
            <a:chExt cx="315092" cy="359397"/>
          </a:xfrm>
        </p:grpSpPr>
        <p:sp>
          <p:nvSpPr>
            <p:cNvPr id="9" name="Google Shape;545;p47">
              <a:extLst>
                <a:ext uri="{FF2B5EF4-FFF2-40B4-BE49-F238E27FC236}">
                  <a16:creationId xmlns:a16="http://schemas.microsoft.com/office/drawing/2014/main" id="{C2B5F59A-0C8F-4A55-9D70-6624EE3AB453}"/>
                </a:ext>
              </a:extLst>
            </p:cNvPr>
            <p:cNvSpPr/>
            <p:nvPr/>
          </p:nvSpPr>
          <p:spPr>
            <a:xfrm>
              <a:off x="4017816" y="1499912"/>
              <a:ext cx="314710" cy="359397"/>
            </a:xfrm>
            <a:custGeom>
              <a:avLst/>
              <a:gdLst/>
              <a:ahLst/>
              <a:cxnLst/>
              <a:rect l="l" t="t" r="r" b="b"/>
              <a:pathLst>
                <a:path w="9895" h="11300" extrusionOk="0">
                  <a:moveTo>
                    <a:pt x="4929" y="0"/>
                  </a:moveTo>
                  <a:cubicBezTo>
                    <a:pt x="4810" y="0"/>
                    <a:pt x="4691" y="24"/>
                    <a:pt x="4584" y="84"/>
                  </a:cubicBezTo>
                  <a:lnTo>
                    <a:pt x="4048" y="405"/>
                  </a:lnTo>
                  <a:cubicBezTo>
                    <a:pt x="3977" y="441"/>
                    <a:pt x="3941" y="548"/>
                    <a:pt x="3989" y="643"/>
                  </a:cubicBezTo>
                  <a:cubicBezTo>
                    <a:pt x="4022" y="693"/>
                    <a:pt x="4077" y="719"/>
                    <a:pt x="4140" y="719"/>
                  </a:cubicBezTo>
                  <a:cubicBezTo>
                    <a:pt x="4168" y="719"/>
                    <a:pt x="4197" y="714"/>
                    <a:pt x="4227" y="703"/>
                  </a:cubicBezTo>
                  <a:lnTo>
                    <a:pt x="4763" y="381"/>
                  </a:lnTo>
                  <a:cubicBezTo>
                    <a:pt x="4816" y="352"/>
                    <a:pt x="4876" y="337"/>
                    <a:pt x="4935" y="337"/>
                  </a:cubicBezTo>
                  <a:cubicBezTo>
                    <a:pt x="4995" y="337"/>
                    <a:pt x="5054" y="352"/>
                    <a:pt x="5108" y="381"/>
                  </a:cubicBezTo>
                  <a:lnTo>
                    <a:pt x="9335" y="2822"/>
                  </a:lnTo>
                  <a:cubicBezTo>
                    <a:pt x="9346" y="2846"/>
                    <a:pt x="9358" y="2846"/>
                    <a:pt x="9370" y="2858"/>
                  </a:cubicBezTo>
                  <a:lnTo>
                    <a:pt x="4941" y="5382"/>
                  </a:lnTo>
                  <a:lnTo>
                    <a:pt x="4298" y="5013"/>
                  </a:lnTo>
                  <a:cubicBezTo>
                    <a:pt x="4276" y="4998"/>
                    <a:pt x="4250" y="4991"/>
                    <a:pt x="4223" y="4991"/>
                  </a:cubicBezTo>
                  <a:cubicBezTo>
                    <a:pt x="4165" y="4991"/>
                    <a:pt x="4105" y="5023"/>
                    <a:pt x="4072" y="5072"/>
                  </a:cubicBezTo>
                  <a:cubicBezTo>
                    <a:pt x="4036" y="5144"/>
                    <a:pt x="4060" y="5251"/>
                    <a:pt x="4132" y="5299"/>
                  </a:cubicBezTo>
                  <a:lnTo>
                    <a:pt x="4774" y="5668"/>
                  </a:lnTo>
                  <a:lnTo>
                    <a:pt x="4774" y="10823"/>
                  </a:lnTo>
                  <a:lnTo>
                    <a:pt x="488" y="8347"/>
                  </a:lnTo>
                  <a:cubicBezTo>
                    <a:pt x="381" y="8287"/>
                    <a:pt x="322" y="8180"/>
                    <a:pt x="322" y="8073"/>
                  </a:cubicBezTo>
                  <a:lnTo>
                    <a:pt x="322" y="7704"/>
                  </a:lnTo>
                  <a:cubicBezTo>
                    <a:pt x="322" y="7620"/>
                    <a:pt x="250" y="7537"/>
                    <a:pt x="167" y="7537"/>
                  </a:cubicBezTo>
                  <a:cubicBezTo>
                    <a:pt x="72" y="7537"/>
                    <a:pt x="0" y="7620"/>
                    <a:pt x="0" y="7704"/>
                  </a:cubicBezTo>
                  <a:lnTo>
                    <a:pt x="0" y="8073"/>
                  </a:lnTo>
                  <a:cubicBezTo>
                    <a:pt x="0" y="8323"/>
                    <a:pt x="119" y="8525"/>
                    <a:pt x="322" y="8644"/>
                  </a:cubicBezTo>
                  <a:lnTo>
                    <a:pt x="4870" y="11264"/>
                  </a:lnTo>
                  <a:cubicBezTo>
                    <a:pt x="4894" y="11276"/>
                    <a:pt x="4929" y="11299"/>
                    <a:pt x="4953" y="11299"/>
                  </a:cubicBezTo>
                  <a:cubicBezTo>
                    <a:pt x="4989" y="11299"/>
                    <a:pt x="5013" y="11276"/>
                    <a:pt x="5048" y="11264"/>
                  </a:cubicBezTo>
                  <a:lnTo>
                    <a:pt x="6715" y="10311"/>
                  </a:lnTo>
                  <a:cubicBezTo>
                    <a:pt x="6787" y="10263"/>
                    <a:pt x="6810" y="10168"/>
                    <a:pt x="6775" y="10073"/>
                  </a:cubicBezTo>
                  <a:cubicBezTo>
                    <a:pt x="6742" y="10024"/>
                    <a:pt x="6681" y="9992"/>
                    <a:pt x="6620" y="9992"/>
                  </a:cubicBezTo>
                  <a:cubicBezTo>
                    <a:pt x="6591" y="9992"/>
                    <a:pt x="6563" y="9999"/>
                    <a:pt x="6537" y="10013"/>
                  </a:cubicBezTo>
                  <a:lnTo>
                    <a:pt x="5120" y="10835"/>
                  </a:lnTo>
                  <a:lnTo>
                    <a:pt x="5120" y="5680"/>
                  </a:lnTo>
                  <a:lnTo>
                    <a:pt x="9549" y="3155"/>
                  </a:lnTo>
                  <a:lnTo>
                    <a:pt x="9549" y="3167"/>
                  </a:lnTo>
                  <a:lnTo>
                    <a:pt x="9549" y="3179"/>
                  </a:lnTo>
                  <a:lnTo>
                    <a:pt x="9549" y="3215"/>
                  </a:lnTo>
                  <a:lnTo>
                    <a:pt x="9549" y="8108"/>
                  </a:lnTo>
                  <a:cubicBezTo>
                    <a:pt x="9549" y="8228"/>
                    <a:pt x="9489" y="8335"/>
                    <a:pt x="9394" y="8382"/>
                  </a:cubicBezTo>
                  <a:lnTo>
                    <a:pt x="7096" y="9704"/>
                  </a:lnTo>
                  <a:cubicBezTo>
                    <a:pt x="7025" y="9752"/>
                    <a:pt x="6989" y="9847"/>
                    <a:pt x="7037" y="9942"/>
                  </a:cubicBezTo>
                  <a:cubicBezTo>
                    <a:pt x="7069" y="9991"/>
                    <a:pt x="7130" y="10023"/>
                    <a:pt x="7192" y="10023"/>
                  </a:cubicBezTo>
                  <a:cubicBezTo>
                    <a:pt x="7220" y="10023"/>
                    <a:pt x="7249" y="10017"/>
                    <a:pt x="7275" y="10002"/>
                  </a:cubicBezTo>
                  <a:lnTo>
                    <a:pt x="9573" y="8680"/>
                  </a:lnTo>
                  <a:cubicBezTo>
                    <a:pt x="9775" y="8561"/>
                    <a:pt x="9894" y="8347"/>
                    <a:pt x="9894" y="8108"/>
                  </a:cubicBezTo>
                  <a:lnTo>
                    <a:pt x="9894" y="3215"/>
                  </a:lnTo>
                  <a:cubicBezTo>
                    <a:pt x="9882" y="3060"/>
                    <a:pt x="9847" y="2929"/>
                    <a:pt x="9775" y="2810"/>
                  </a:cubicBezTo>
                  <a:cubicBezTo>
                    <a:pt x="9704" y="2691"/>
                    <a:pt x="9608" y="2608"/>
                    <a:pt x="9489" y="2524"/>
                  </a:cubicBezTo>
                  <a:lnTo>
                    <a:pt x="5263" y="84"/>
                  </a:lnTo>
                  <a:cubicBezTo>
                    <a:pt x="5167" y="24"/>
                    <a:pt x="5048" y="0"/>
                    <a:pt x="4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6;p47">
              <a:extLst>
                <a:ext uri="{FF2B5EF4-FFF2-40B4-BE49-F238E27FC236}">
                  <a16:creationId xmlns:a16="http://schemas.microsoft.com/office/drawing/2014/main" id="{E0130343-9276-463D-98B8-2373D83F0617}"/>
                </a:ext>
              </a:extLst>
            </p:cNvPr>
            <p:cNvSpPr/>
            <p:nvPr/>
          </p:nvSpPr>
          <p:spPr>
            <a:xfrm>
              <a:off x="4017435" y="1522302"/>
              <a:ext cx="121591" cy="207114"/>
            </a:xfrm>
            <a:custGeom>
              <a:avLst/>
              <a:gdLst/>
              <a:ahLst/>
              <a:cxnLst/>
              <a:rect l="l" t="t" r="r" b="b"/>
              <a:pathLst>
                <a:path w="3823" h="6512" extrusionOk="0">
                  <a:moveTo>
                    <a:pt x="3552" y="1"/>
                  </a:moveTo>
                  <a:cubicBezTo>
                    <a:pt x="3525" y="1"/>
                    <a:pt x="3499" y="8"/>
                    <a:pt x="3477" y="23"/>
                  </a:cubicBezTo>
                  <a:lnTo>
                    <a:pt x="429" y="1809"/>
                  </a:lnTo>
                  <a:cubicBezTo>
                    <a:pt x="298" y="1880"/>
                    <a:pt x="191" y="1987"/>
                    <a:pt x="119" y="2118"/>
                  </a:cubicBezTo>
                  <a:cubicBezTo>
                    <a:pt x="36" y="2261"/>
                    <a:pt x="0" y="2404"/>
                    <a:pt x="0" y="2559"/>
                  </a:cubicBezTo>
                  <a:lnTo>
                    <a:pt x="0" y="6345"/>
                  </a:lnTo>
                  <a:cubicBezTo>
                    <a:pt x="0" y="6440"/>
                    <a:pt x="72" y="6512"/>
                    <a:pt x="155" y="6512"/>
                  </a:cubicBezTo>
                  <a:cubicBezTo>
                    <a:pt x="250" y="6512"/>
                    <a:pt x="322" y="6440"/>
                    <a:pt x="322" y="6345"/>
                  </a:cubicBezTo>
                  <a:lnTo>
                    <a:pt x="322" y="2559"/>
                  </a:lnTo>
                  <a:lnTo>
                    <a:pt x="322" y="2511"/>
                  </a:lnTo>
                  <a:lnTo>
                    <a:pt x="322" y="2487"/>
                  </a:lnTo>
                  <a:lnTo>
                    <a:pt x="322" y="2451"/>
                  </a:lnTo>
                  <a:lnTo>
                    <a:pt x="3524" y="4273"/>
                  </a:lnTo>
                  <a:cubicBezTo>
                    <a:pt x="3550" y="4290"/>
                    <a:pt x="3580" y="4298"/>
                    <a:pt x="3610" y="4298"/>
                  </a:cubicBezTo>
                  <a:cubicBezTo>
                    <a:pt x="3664" y="4298"/>
                    <a:pt x="3720" y="4272"/>
                    <a:pt x="3751" y="4226"/>
                  </a:cubicBezTo>
                  <a:cubicBezTo>
                    <a:pt x="3822" y="4130"/>
                    <a:pt x="3810" y="4023"/>
                    <a:pt x="3715" y="3987"/>
                  </a:cubicBezTo>
                  <a:lnTo>
                    <a:pt x="512" y="2154"/>
                  </a:lnTo>
                  <a:cubicBezTo>
                    <a:pt x="548" y="2142"/>
                    <a:pt x="560" y="2106"/>
                    <a:pt x="595" y="2094"/>
                  </a:cubicBezTo>
                  <a:lnTo>
                    <a:pt x="3643" y="320"/>
                  </a:lnTo>
                  <a:cubicBezTo>
                    <a:pt x="3715" y="273"/>
                    <a:pt x="3751" y="177"/>
                    <a:pt x="3703" y="82"/>
                  </a:cubicBezTo>
                  <a:cubicBezTo>
                    <a:pt x="3670" y="33"/>
                    <a:pt x="3610" y="1"/>
                    <a:pt x="3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7298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2">
            <a:extLst>
              <a:ext uri="{FF2B5EF4-FFF2-40B4-BE49-F238E27FC236}">
                <a16:creationId xmlns:a16="http://schemas.microsoft.com/office/drawing/2014/main" id="{3BCA7034-D465-4C94-A93A-2B024E9F53C9}"/>
              </a:ext>
            </a:extLst>
          </p:cNvPr>
          <p:cNvGrpSpPr>
            <a:grpSpLocks/>
          </p:cNvGrpSpPr>
          <p:nvPr/>
        </p:nvGrpSpPr>
        <p:grpSpPr bwMode="auto">
          <a:xfrm>
            <a:off x="0" y="33048"/>
            <a:ext cx="9108395" cy="5110452"/>
            <a:chOff x="408" y="618"/>
            <a:chExt cx="5511" cy="2994"/>
          </a:xfrm>
        </p:grpSpPr>
        <p:grpSp>
          <p:nvGrpSpPr>
            <p:cNvPr id="87" name="Group 3">
              <a:extLst>
                <a:ext uri="{FF2B5EF4-FFF2-40B4-BE49-F238E27FC236}">
                  <a16:creationId xmlns:a16="http://schemas.microsoft.com/office/drawing/2014/main" id="{CA4635E3-AAEE-491F-BD58-52E7EE049C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" y="618"/>
              <a:ext cx="5511" cy="2994"/>
              <a:chOff x="295" y="981"/>
              <a:chExt cx="5308" cy="2902"/>
            </a:xfrm>
          </p:grpSpPr>
          <p:sp>
            <p:nvSpPr>
              <p:cNvPr id="89" name="Rectangle 4">
                <a:extLst>
                  <a:ext uri="{FF2B5EF4-FFF2-40B4-BE49-F238E27FC236}">
                    <a16:creationId xmlns:a16="http://schemas.microsoft.com/office/drawing/2014/main" id="{181546F5-0BE7-497B-BB85-B2045E093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" y="981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vi-VN" sz="18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</a:rPr>
                  <a:t>     </a:t>
                </a:r>
                <a:r>
                  <a:rPr lang="en-US" altLang="vi-VN" sz="1800" b="1" dirty="0" err="1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</a:rPr>
                  <a:t>Nhóm</a:t>
                </a:r>
                <a:endParaRPr lang="en-US" altLang="vi-VN" sz="18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vi-VN" sz="1800" b="1" dirty="0">
                    <a:solidFill>
                      <a:srgbClr val="3399FF"/>
                    </a:solidFill>
                    <a:latin typeface="Times New Roman" panose="02020603050405020304" pitchFamily="18" charset="0"/>
                  </a:rPr>
                  <a:t>Chu </a:t>
                </a:r>
                <a:r>
                  <a:rPr lang="en-US" altLang="vi-VN" sz="1800" b="1" dirty="0" err="1">
                    <a:solidFill>
                      <a:srgbClr val="3399FF"/>
                    </a:solidFill>
                    <a:latin typeface="Times New Roman" panose="02020603050405020304" pitchFamily="18" charset="0"/>
                  </a:rPr>
                  <a:t>kì</a:t>
                </a:r>
                <a:endParaRPr lang="en-US" altLang="vi-VN" sz="1800" b="1" dirty="0">
                  <a:solidFill>
                    <a:srgbClr val="3399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" name="Rectangle 5">
                <a:extLst>
                  <a:ext uri="{FF2B5EF4-FFF2-40B4-BE49-F238E27FC236}">
                    <a16:creationId xmlns:a16="http://schemas.microsoft.com/office/drawing/2014/main" id="{4B1C6735-B2CB-46AD-AD54-3F382C2C3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" y="981"/>
                <a:ext cx="590" cy="3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 dirty="0">
                    <a:latin typeface="Times New Roman" panose="02020603050405020304" pitchFamily="18" charset="0"/>
                  </a:rPr>
                  <a:t>IA</a:t>
                </a:r>
              </a:p>
            </p:txBody>
          </p:sp>
          <p:sp>
            <p:nvSpPr>
              <p:cNvPr id="91" name="Rectangle 6">
                <a:extLst>
                  <a:ext uri="{FF2B5EF4-FFF2-40B4-BE49-F238E27FC236}">
                    <a16:creationId xmlns:a16="http://schemas.microsoft.com/office/drawing/2014/main" id="{1FF5093B-D845-44A0-B821-922D699F3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5" y="981"/>
                <a:ext cx="590" cy="3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IIA</a:t>
                </a:r>
              </a:p>
            </p:txBody>
          </p:sp>
          <p:sp>
            <p:nvSpPr>
              <p:cNvPr id="92" name="Rectangle 7">
                <a:extLst>
                  <a:ext uri="{FF2B5EF4-FFF2-40B4-BE49-F238E27FC236}">
                    <a16:creationId xmlns:a16="http://schemas.microsoft.com/office/drawing/2014/main" id="{166CF061-FBE5-4B08-976E-B0D080DD3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981"/>
                <a:ext cx="590" cy="3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IIIA</a:t>
                </a:r>
              </a:p>
            </p:txBody>
          </p:sp>
          <p:sp>
            <p:nvSpPr>
              <p:cNvPr id="93" name="Rectangle 8">
                <a:extLst>
                  <a:ext uri="{FF2B5EF4-FFF2-40B4-BE49-F238E27FC236}">
                    <a16:creationId xmlns:a16="http://schemas.microsoft.com/office/drawing/2014/main" id="{BB339EA0-013D-4619-A3D8-BE14FCFAE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981"/>
                <a:ext cx="590" cy="3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IVA</a:t>
                </a:r>
              </a:p>
            </p:txBody>
          </p:sp>
          <p:sp>
            <p:nvSpPr>
              <p:cNvPr id="94" name="Rectangle 9">
                <a:extLst>
                  <a:ext uri="{FF2B5EF4-FFF2-40B4-BE49-F238E27FC236}">
                    <a16:creationId xmlns:a16="http://schemas.microsoft.com/office/drawing/2014/main" id="{B8661A14-3F04-4CBB-A07B-D92861CDC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981"/>
                <a:ext cx="590" cy="3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VA</a:t>
                </a:r>
              </a:p>
            </p:txBody>
          </p:sp>
          <p:sp>
            <p:nvSpPr>
              <p:cNvPr id="95" name="Rectangle 10">
                <a:extLst>
                  <a:ext uri="{FF2B5EF4-FFF2-40B4-BE49-F238E27FC236}">
                    <a16:creationId xmlns:a16="http://schemas.microsoft.com/office/drawing/2014/main" id="{DF85AE45-DD9B-46B9-9615-2626A863A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981"/>
                <a:ext cx="590" cy="3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VIA</a:t>
                </a:r>
              </a:p>
            </p:txBody>
          </p:sp>
          <p:sp>
            <p:nvSpPr>
              <p:cNvPr id="96" name="Rectangle 11">
                <a:extLst>
                  <a:ext uri="{FF2B5EF4-FFF2-40B4-BE49-F238E27FC236}">
                    <a16:creationId xmlns:a16="http://schemas.microsoft.com/office/drawing/2014/main" id="{B4D468BE-F457-43E5-98FC-6A3A36474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981"/>
                <a:ext cx="590" cy="3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VIIA</a:t>
                </a:r>
              </a:p>
            </p:txBody>
          </p:sp>
          <p:sp>
            <p:nvSpPr>
              <p:cNvPr id="97" name="Rectangle 12">
                <a:extLst>
                  <a:ext uri="{FF2B5EF4-FFF2-40B4-BE49-F238E27FC236}">
                    <a16:creationId xmlns:a16="http://schemas.microsoft.com/office/drawing/2014/main" id="{396FA8F2-3C7B-4865-9470-B78AD6CC2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3" y="981"/>
                <a:ext cx="590" cy="3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VIIIA</a:t>
                </a:r>
              </a:p>
            </p:txBody>
          </p:sp>
          <p:sp>
            <p:nvSpPr>
              <p:cNvPr id="98" name="Rectangle 13">
                <a:extLst>
                  <a:ext uri="{FF2B5EF4-FFF2-40B4-BE49-F238E27FC236}">
                    <a16:creationId xmlns:a16="http://schemas.microsoft.com/office/drawing/2014/main" id="{BA4E9BEC-0624-445F-A2C5-677237594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" y="1344"/>
                <a:ext cx="590" cy="363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8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400" b="1" dirty="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99" name="Rectangle 14">
                <a:extLst>
                  <a:ext uri="{FF2B5EF4-FFF2-40B4-BE49-F238E27FC236}">
                    <a16:creationId xmlns:a16="http://schemas.microsoft.com/office/drawing/2014/main" id="{66DDB9E9-4F61-41B3-8D53-25A0653ED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" y="1344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H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1s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1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Rectangle 15">
                <a:extLst>
                  <a:ext uri="{FF2B5EF4-FFF2-40B4-BE49-F238E27FC236}">
                    <a16:creationId xmlns:a16="http://schemas.microsoft.com/office/drawing/2014/main" id="{AC158FF3-4C90-4856-B180-FB5E6EB42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5" y="1344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1" name="Rectangle 16">
                <a:extLst>
                  <a:ext uri="{FF2B5EF4-FFF2-40B4-BE49-F238E27FC236}">
                    <a16:creationId xmlns:a16="http://schemas.microsoft.com/office/drawing/2014/main" id="{739861E1-16B4-4A94-8B83-87FFC18CE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344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2" name="Rectangle 17">
                <a:extLst>
                  <a:ext uri="{FF2B5EF4-FFF2-40B4-BE49-F238E27FC236}">
                    <a16:creationId xmlns:a16="http://schemas.microsoft.com/office/drawing/2014/main" id="{151EFC54-1902-405C-8671-B57B0BE4C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1344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3" name="Rectangle 18">
                <a:extLst>
                  <a:ext uri="{FF2B5EF4-FFF2-40B4-BE49-F238E27FC236}">
                    <a16:creationId xmlns:a16="http://schemas.microsoft.com/office/drawing/2014/main" id="{32D453D2-8E42-4D6A-8BB5-5F06EEA8F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1344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" name="Rectangle 19">
                <a:extLst>
                  <a:ext uri="{FF2B5EF4-FFF2-40B4-BE49-F238E27FC236}">
                    <a16:creationId xmlns:a16="http://schemas.microsoft.com/office/drawing/2014/main" id="{7DAFBAD0-42F9-4B7B-92C5-758534C33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1344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" name="Rectangle 20">
                <a:extLst>
                  <a:ext uri="{FF2B5EF4-FFF2-40B4-BE49-F238E27FC236}">
                    <a16:creationId xmlns:a16="http://schemas.microsoft.com/office/drawing/2014/main" id="{9D08347D-71B2-4DA9-8BEE-3A7E3C386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1344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6" name="Rectangle 21">
                <a:extLst>
                  <a:ext uri="{FF2B5EF4-FFF2-40B4-BE49-F238E27FC236}">
                    <a16:creationId xmlns:a16="http://schemas.microsoft.com/office/drawing/2014/main" id="{ADFE654D-5340-4FEE-A72E-4B768909B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3" y="1344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He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1s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" name="Rectangle 22">
                <a:extLst>
                  <a:ext uri="{FF2B5EF4-FFF2-40B4-BE49-F238E27FC236}">
                    <a16:creationId xmlns:a16="http://schemas.microsoft.com/office/drawing/2014/main" id="{A4E26694-990A-4540-8D76-145C14234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" y="1706"/>
                <a:ext cx="590" cy="363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8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08" name="Rectangle 23">
                <a:extLst>
                  <a:ext uri="{FF2B5EF4-FFF2-40B4-BE49-F238E27FC236}">
                    <a16:creationId xmlns:a16="http://schemas.microsoft.com/office/drawing/2014/main" id="{41FAD9B8-0049-470D-9ACF-D8485B0A4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" y="1706"/>
                <a:ext cx="590" cy="363"/>
              </a:xfrm>
              <a:prstGeom prst="rect">
                <a:avLst/>
              </a:prstGeom>
              <a:solidFill>
                <a:srgbClr val="FFFF99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Li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1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" name="Rectangle 24">
                <a:extLst>
                  <a:ext uri="{FF2B5EF4-FFF2-40B4-BE49-F238E27FC236}">
                    <a16:creationId xmlns:a16="http://schemas.microsoft.com/office/drawing/2014/main" id="{82771548-45A3-4ACA-8C19-92FDF9D4D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5" y="1706"/>
                <a:ext cx="590" cy="363"/>
              </a:xfrm>
              <a:prstGeom prst="rect">
                <a:avLst/>
              </a:prstGeom>
              <a:solidFill>
                <a:srgbClr val="FFFF99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Be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" name="Rectangle 25">
                <a:extLst>
                  <a:ext uri="{FF2B5EF4-FFF2-40B4-BE49-F238E27FC236}">
                    <a16:creationId xmlns:a16="http://schemas.microsoft.com/office/drawing/2014/main" id="{94581FBE-F468-42A8-A7C4-C603001DF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706"/>
                <a:ext cx="590" cy="363"/>
              </a:xfrm>
              <a:prstGeom prst="rect">
                <a:avLst/>
              </a:prstGeom>
              <a:solidFill>
                <a:srgbClr val="FFFF99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B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 dirty="0">
                    <a:latin typeface="Times New Roman" panose="02020603050405020304" pitchFamily="18" charset="0"/>
                  </a:rPr>
                  <a:t>2p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1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" name="Rectangle 26">
                <a:extLst>
                  <a:ext uri="{FF2B5EF4-FFF2-40B4-BE49-F238E27FC236}">
                    <a16:creationId xmlns:a16="http://schemas.microsoft.com/office/drawing/2014/main" id="{90967637-6942-45CB-AF7F-77AB231E5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1706"/>
                <a:ext cx="590" cy="363"/>
              </a:xfrm>
              <a:prstGeom prst="rect">
                <a:avLst/>
              </a:prstGeom>
              <a:solidFill>
                <a:srgbClr val="FFFF99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C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 dirty="0">
                    <a:latin typeface="Times New Roman" panose="02020603050405020304" pitchFamily="18" charset="0"/>
                  </a:rPr>
                  <a:t>2p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" name="Rectangle 27">
                <a:extLst>
                  <a:ext uri="{FF2B5EF4-FFF2-40B4-BE49-F238E27FC236}">
                    <a16:creationId xmlns:a16="http://schemas.microsoft.com/office/drawing/2014/main" id="{51506EDC-5D00-4D81-B1A4-FA1A675FC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1706"/>
                <a:ext cx="590" cy="363"/>
              </a:xfrm>
              <a:prstGeom prst="rect">
                <a:avLst/>
              </a:prstGeom>
              <a:solidFill>
                <a:srgbClr val="FFFF99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N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 dirty="0">
                    <a:latin typeface="Times New Roman" panose="02020603050405020304" pitchFamily="18" charset="0"/>
                  </a:rPr>
                  <a:t>2p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3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" name="Rectangle 28">
                <a:extLst>
                  <a:ext uri="{FF2B5EF4-FFF2-40B4-BE49-F238E27FC236}">
                    <a16:creationId xmlns:a16="http://schemas.microsoft.com/office/drawing/2014/main" id="{A2B5FCF3-7C84-4509-AA8F-268F4424A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1706"/>
                <a:ext cx="590" cy="363"/>
              </a:xfrm>
              <a:prstGeom prst="rect">
                <a:avLst/>
              </a:prstGeom>
              <a:solidFill>
                <a:srgbClr val="FFFF99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O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 dirty="0">
                    <a:latin typeface="Times New Roman" panose="02020603050405020304" pitchFamily="18" charset="0"/>
                  </a:rPr>
                  <a:t>2p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4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" name="Rectangle 29">
                <a:extLst>
                  <a:ext uri="{FF2B5EF4-FFF2-40B4-BE49-F238E27FC236}">
                    <a16:creationId xmlns:a16="http://schemas.microsoft.com/office/drawing/2014/main" id="{A54A288E-F0A9-4834-B822-222B06209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1706"/>
                <a:ext cx="590" cy="363"/>
              </a:xfrm>
              <a:prstGeom prst="rect">
                <a:avLst/>
              </a:prstGeom>
              <a:solidFill>
                <a:srgbClr val="FFFF99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F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 dirty="0">
                    <a:latin typeface="Times New Roman" panose="02020603050405020304" pitchFamily="18" charset="0"/>
                  </a:rPr>
                  <a:t>2p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5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" name="Rectangle 30">
                <a:extLst>
                  <a:ext uri="{FF2B5EF4-FFF2-40B4-BE49-F238E27FC236}">
                    <a16:creationId xmlns:a16="http://schemas.microsoft.com/office/drawing/2014/main" id="{2BA40E51-084E-47AA-A2B5-2CEEBD6D9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3" y="1706"/>
                <a:ext cx="590" cy="363"/>
              </a:xfrm>
              <a:prstGeom prst="rect">
                <a:avLst/>
              </a:prstGeom>
              <a:solidFill>
                <a:srgbClr val="FFFF99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Ne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 dirty="0">
                    <a:latin typeface="Times New Roman" panose="02020603050405020304" pitchFamily="18" charset="0"/>
                  </a:rPr>
                  <a:t>2p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6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" name="Rectangle 31">
                <a:extLst>
                  <a:ext uri="{FF2B5EF4-FFF2-40B4-BE49-F238E27FC236}">
                    <a16:creationId xmlns:a16="http://schemas.microsoft.com/office/drawing/2014/main" id="{C42C9808-F160-48D3-AAEC-940F4D38D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" y="2069"/>
                <a:ext cx="590" cy="363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8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17" name="Rectangle 32">
                <a:extLst>
                  <a:ext uri="{FF2B5EF4-FFF2-40B4-BE49-F238E27FC236}">
                    <a16:creationId xmlns:a16="http://schemas.microsoft.com/office/drawing/2014/main" id="{4E326F9E-E21F-4BA5-9127-BC18A473D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" y="2069"/>
                <a:ext cx="590" cy="363"/>
              </a:xfrm>
              <a:prstGeom prst="rect">
                <a:avLst/>
              </a:prstGeom>
              <a:solidFill>
                <a:srgbClr val="CC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Na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3s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1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" name="Rectangle 33">
                <a:extLst>
                  <a:ext uri="{FF2B5EF4-FFF2-40B4-BE49-F238E27FC236}">
                    <a16:creationId xmlns:a16="http://schemas.microsoft.com/office/drawing/2014/main" id="{891884BE-31E5-4F1D-8480-26B131AA1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5" y="2069"/>
                <a:ext cx="590" cy="363"/>
              </a:xfrm>
              <a:prstGeom prst="rect">
                <a:avLst/>
              </a:prstGeom>
              <a:solidFill>
                <a:srgbClr val="CC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Mg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3s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" name="Rectangle 34">
                <a:extLst>
                  <a:ext uri="{FF2B5EF4-FFF2-40B4-BE49-F238E27FC236}">
                    <a16:creationId xmlns:a16="http://schemas.microsoft.com/office/drawing/2014/main" id="{20AC9155-92D2-46F0-8EEC-7DDA08096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069"/>
                <a:ext cx="590" cy="363"/>
              </a:xfrm>
              <a:prstGeom prst="rect">
                <a:avLst/>
              </a:prstGeom>
              <a:solidFill>
                <a:srgbClr val="CC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Al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3s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3p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1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" name="Rectangle 35">
                <a:extLst>
                  <a:ext uri="{FF2B5EF4-FFF2-40B4-BE49-F238E27FC236}">
                    <a16:creationId xmlns:a16="http://schemas.microsoft.com/office/drawing/2014/main" id="{27626D68-DEDC-4B6B-802F-6590A706D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2069"/>
                <a:ext cx="590" cy="363"/>
              </a:xfrm>
              <a:prstGeom prst="rect">
                <a:avLst/>
              </a:prstGeom>
              <a:solidFill>
                <a:srgbClr val="CC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Si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3s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3p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" name="Rectangle 36">
                <a:extLst>
                  <a:ext uri="{FF2B5EF4-FFF2-40B4-BE49-F238E27FC236}">
                    <a16:creationId xmlns:a16="http://schemas.microsoft.com/office/drawing/2014/main" id="{24EE267A-A4B8-498E-8A76-7A0A52E9B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069"/>
                <a:ext cx="590" cy="363"/>
              </a:xfrm>
              <a:prstGeom prst="rect">
                <a:avLst/>
              </a:prstGeom>
              <a:solidFill>
                <a:srgbClr val="CC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P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3s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3p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3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" name="Rectangle 37">
                <a:extLst>
                  <a:ext uri="{FF2B5EF4-FFF2-40B4-BE49-F238E27FC236}">
                    <a16:creationId xmlns:a16="http://schemas.microsoft.com/office/drawing/2014/main" id="{2C1FCDAA-7C0F-4658-BD46-3EE138C51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2069"/>
                <a:ext cx="590" cy="363"/>
              </a:xfrm>
              <a:prstGeom prst="rect">
                <a:avLst/>
              </a:prstGeom>
              <a:solidFill>
                <a:srgbClr val="CC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S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3s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3p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4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" name="Rectangle 38">
                <a:extLst>
                  <a:ext uri="{FF2B5EF4-FFF2-40B4-BE49-F238E27FC236}">
                    <a16:creationId xmlns:a16="http://schemas.microsoft.com/office/drawing/2014/main" id="{BC5D4E06-A7B0-4B84-905F-150810A1E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2069"/>
                <a:ext cx="590" cy="363"/>
              </a:xfrm>
              <a:prstGeom prst="rect">
                <a:avLst/>
              </a:prstGeom>
              <a:solidFill>
                <a:srgbClr val="CC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Cl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3s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3p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5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" name="Rectangle 39">
                <a:extLst>
                  <a:ext uri="{FF2B5EF4-FFF2-40B4-BE49-F238E27FC236}">
                    <a16:creationId xmlns:a16="http://schemas.microsoft.com/office/drawing/2014/main" id="{D4B3C127-2A5F-4A1F-8E5F-5652ED019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3" y="2069"/>
                <a:ext cx="590" cy="363"/>
              </a:xfrm>
              <a:prstGeom prst="rect">
                <a:avLst/>
              </a:prstGeom>
              <a:solidFill>
                <a:srgbClr val="CC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Ar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3s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3p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6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" name="Rectangle 40">
                <a:extLst>
                  <a:ext uri="{FF2B5EF4-FFF2-40B4-BE49-F238E27FC236}">
                    <a16:creationId xmlns:a16="http://schemas.microsoft.com/office/drawing/2014/main" id="{7C358865-3AD7-431E-9DD5-2C56839B1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" y="2432"/>
                <a:ext cx="590" cy="363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8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26" name="Rectangle 41">
                <a:extLst>
                  <a:ext uri="{FF2B5EF4-FFF2-40B4-BE49-F238E27FC236}">
                    <a16:creationId xmlns:a16="http://schemas.microsoft.com/office/drawing/2014/main" id="{A466574A-214B-489A-B6C0-7E21692EE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" y="2432"/>
                <a:ext cx="590" cy="363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K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4s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1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" name="Rectangle 42">
                <a:extLst>
                  <a:ext uri="{FF2B5EF4-FFF2-40B4-BE49-F238E27FC236}">
                    <a16:creationId xmlns:a16="http://schemas.microsoft.com/office/drawing/2014/main" id="{B1AEB900-4612-4915-8362-AD9B9C582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5" y="2432"/>
                <a:ext cx="590" cy="363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Ca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4s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" name="Rectangle 43">
                <a:extLst>
                  <a:ext uri="{FF2B5EF4-FFF2-40B4-BE49-F238E27FC236}">
                    <a16:creationId xmlns:a16="http://schemas.microsoft.com/office/drawing/2014/main" id="{7C1CCD43-D5B0-4BE2-915A-4437FB574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432"/>
                <a:ext cx="590" cy="363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Ga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4s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4p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1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9" name="Rectangle 44">
                <a:extLst>
                  <a:ext uri="{FF2B5EF4-FFF2-40B4-BE49-F238E27FC236}">
                    <a16:creationId xmlns:a16="http://schemas.microsoft.com/office/drawing/2014/main" id="{40C1DB21-7D81-4CD7-92CC-58A9F03D2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2432"/>
                <a:ext cx="590" cy="363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Ge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4s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4p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" name="Rectangle 45">
                <a:extLst>
                  <a:ext uri="{FF2B5EF4-FFF2-40B4-BE49-F238E27FC236}">
                    <a16:creationId xmlns:a16="http://schemas.microsoft.com/office/drawing/2014/main" id="{D85AC401-ACB1-4063-BC08-646D6C026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432"/>
                <a:ext cx="590" cy="363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As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4s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4p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3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" name="Rectangle 46">
                <a:extLst>
                  <a:ext uri="{FF2B5EF4-FFF2-40B4-BE49-F238E27FC236}">
                    <a16:creationId xmlns:a16="http://schemas.microsoft.com/office/drawing/2014/main" id="{97ED89B4-A2FF-48E1-B618-A46291021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2432"/>
                <a:ext cx="590" cy="363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Se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4s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4p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4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7" name="Rectangle 47">
                <a:extLst>
                  <a:ext uri="{FF2B5EF4-FFF2-40B4-BE49-F238E27FC236}">
                    <a16:creationId xmlns:a16="http://schemas.microsoft.com/office/drawing/2014/main" id="{B6424E3C-3540-43E9-940D-A827108A8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2432"/>
                <a:ext cx="590" cy="363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Br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4s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4p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5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8" name="Rectangle 48">
                <a:extLst>
                  <a:ext uri="{FF2B5EF4-FFF2-40B4-BE49-F238E27FC236}">
                    <a16:creationId xmlns:a16="http://schemas.microsoft.com/office/drawing/2014/main" id="{E775689C-380B-4AA8-82AC-0A3128CBE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3" y="2432"/>
                <a:ext cx="590" cy="363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Kr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4s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4p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6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" name="Rectangle 49">
                <a:extLst>
                  <a:ext uri="{FF2B5EF4-FFF2-40B4-BE49-F238E27FC236}">
                    <a16:creationId xmlns:a16="http://schemas.microsoft.com/office/drawing/2014/main" id="{F232D37D-2F39-4274-83A9-6AEB3C1E6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" y="2795"/>
                <a:ext cx="590" cy="363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8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40" name="Rectangle 50">
                <a:extLst>
                  <a:ext uri="{FF2B5EF4-FFF2-40B4-BE49-F238E27FC236}">
                    <a16:creationId xmlns:a16="http://schemas.microsoft.com/office/drawing/2014/main" id="{9A217C87-45BB-4CED-B125-9F85905DB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" y="2795"/>
                <a:ext cx="590" cy="363"/>
              </a:xfrm>
              <a:prstGeom prst="rect">
                <a:avLst/>
              </a:prstGeom>
              <a:solidFill>
                <a:srgbClr val="99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Rb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5s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1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" name="Rectangle 51">
                <a:extLst>
                  <a:ext uri="{FF2B5EF4-FFF2-40B4-BE49-F238E27FC236}">
                    <a16:creationId xmlns:a16="http://schemas.microsoft.com/office/drawing/2014/main" id="{7DA0361E-603F-4DF1-993D-02A99706A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5" y="2795"/>
                <a:ext cx="590" cy="363"/>
              </a:xfrm>
              <a:prstGeom prst="rect">
                <a:avLst/>
              </a:prstGeom>
              <a:solidFill>
                <a:srgbClr val="99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Sr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5s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2" name="Rectangle 52">
                <a:extLst>
                  <a:ext uri="{FF2B5EF4-FFF2-40B4-BE49-F238E27FC236}">
                    <a16:creationId xmlns:a16="http://schemas.microsoft.com/office/drawing/2014/main" id="{D8310319-FEDA-4625-845E-D0E1F3BB7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795"/>
                <a:ext cx="590" cy="363"/>
              </a:xfrm>
              <a:prstGeom prst="rect">
                <a:avLst/>
              </a:prstGeom>
              <a:solidFill>
                <a:srgbClr val="99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In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5s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5p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1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" name="Rectangle 53">
                <a:extLst>
                  <a:ext uri="{FF2B5EF4-FFF2-40B4-BE49-F238E27FC236}">
                    <a16:creationId xmlns:a16="http://schemas.microsoft.com/office/drawing/2014/main" id="{51DE9D79-DCAC-4342-ABEE-B6DE90F1A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2795"/>
                <a:ext cx="590" cy="363"/>
              </a:xfrm>
              <a:prstGeom prst="rect">
                <a:avLst/>
              </a:prstGeom>
              <a:solidFill>
                <a:srgbClr val="99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Sn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5s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5p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" name="Rectangle 54">
                <a:extLst>
                  <a:ext uri="{FF2B5EF4-FFF2-40B4-BE49-F238E27FC236}">
                    <a16:creationId xmlns:a16="http://schemas.microsoft.com/office/drawing/2014/main" id="{44841641-6690-49E7-AF0E-4582236C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795"/>
                <a:ext cx="590" cy="363"/>
              </a:xfrm>
              <a:prstGeom prst="rect">
                <a:avLst/>
              </a:prstGeom>
              <a:solidFill>
                <a:srgbClr val="99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Sb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5s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5p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3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" name="Rectangle 55">
                <a:extLst>
                  <a:ext uri="{FF2B5EF4-FFF2-40B4-BE49-F238E27FC236}">
                    <a16:creationId xmlns:a16="http://schemas.microsoft.com/office/drawing/2014/main" id="{4F9BC668-3148-4B89-952A-75301A91A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2795"/>
                <a:ext cx="590" cy="363"/>
              </a:xfrm>
              <a:prstGeom prst="rect">
                <a:avLst/>
              </a:prstGeom>
              <a:solidFill>
                <a:srgbClr val="99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Te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5s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5p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4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" name="Rectangle 56">
                <a:extLst>
                  <a:ext uri="{FF2B5EF4-FFF2-40B4-BE49-F238E27FC236}">
                    <a16:creationId xmlns:a16="http://schemas.microsoft.com/office/drawing/2014/main" id="{1BC84C48-9248-4D62-BCF3-54582C829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2795"/>
                <a:ext cx="590" cy="363"/>
              </a:xfrm>
              <a:prstGeom prst="rect">
                <a:avLst/>
              </a:prstGeom>
              <a:solidFill>
                <a:srgbClr val="99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I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5s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5p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5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" name="Rectangle 57">
                <a:extLst>
                  <a:ext uri="{FF2B5EF4-FFF2-40B4-BE49-F238E27FC236}">
                    <a16:creationId xmlns:a16="http://schemas.microsoft.com/office/drawing/2014/main" id="{D52EB709-7DB4-443C-AB61-DFA612142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3" y="2795"/>
                <a:ext cx="590" cy="363"/>
              </a:xfrm>
              <a:prstGeom prst="rect">
                <a:avLst/>
              </a:prstGeom>
              <a:solidFill>
                <a:srgbClr val="99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Xe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5s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5p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6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8" name="Rectangle 58">
                <a:extLst>
                  <a:ext uri="{FF2B5EF4-FFF2-40B4-BE49-F238E27FC236}">
                    <a16:creationId xmlns:a16="http://schemas.microsoft.com/office/drawing/2014/main" id="{B4971E65-369A-449F-B137-98C5F743C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" y="3157"/>
                <a:ext cx="590" cy="363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8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149" name="Rectangle 59">
                <a:extLst>
                  <a:ext uri="{FF2B5EF4-FFF2-40B4-BE49-F238E27FC236}">
                    <a16:creationId xmlns:a16="http://schemas.microsoft.com/office/drawing/2014/main" id="{81D84EAA-397C-41C2-94F3-EA029276B9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" y="3157"/>
                <a:ext cx="590" cy="363"/>
              </a:xfrm>
              <a:prstGeom prst="rect">
                <a:avLst/>
              </a:prstGeom>
              <a:solidFill>
                <a:srgbClr val="C4B4E4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Cs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6s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1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" name="Rectangle 60">
                <a:extLst>
                  <a:ext uri="{FF2B5EF4-FFF2-40B4-BE49-F238E27FC236}">
                    <a16:creationId xmlns:a16="http://schemas.microsoft.com/office/drawing/2014/main" id="{63E6AB2B-D6A3-443E-97D3-7049AACE4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5" y="3157"/>
                <a:ext cx="590" cy="363"/>
              </a:xfrm>
              <a:prstGeom prst="rect">
                <a:avLst/>
              </a:prstGeom>
              <a:solidFill>
                <a:srgbClr val="C4B4E4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Ba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6s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" name="Rectangle 61">
                <a:extLst>
                  <a:ext uri="{FF2B5EF4-FFF2-40B4-BE49-F238E27FC236}">
                    <a16:creationId xmlns:a16="http://schemas.microsoft.com/office/drawing/2014/main" id="{FD5CE248-EFBF-425F-B8C6-DA33A361F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157"/>
                <a:ext cx="590" cy="363"/>
              </a:xfrm>
              <a:prstGeom prst="rect">
                <a:avLst/>
              </a:prstGeom>
              <a:solidFill>
                <a:srgbClr val="C4B4E4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Tl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6s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6p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1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2" name="Rectangle 62">
                <a:extLst>
                  <a:ext uri="{FF2B5EF4-FFF2-40B4-BE49-F238E27FC236}">
                    <a16:creationId xmlns:a16="http://schemas.microsoft.com/office/drawing/2014/main" id="{4A077A42-21CC-45B3-BFC6-FE577ABEF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3157"/>
                <a:ext cx="590" cy="363"/>
              </a:xfrm>
              <a:prstGeom prst="rect">
                <a:avLst/>
              </a:prstGeom>
              <a:solidFill>
                <a:srgbClr val="C4B4E4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Pb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6s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6p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" name="Rectangle 63">
                <a:extLst>
                  <a:ext uri="{FF2B5EF4-FFF2-40B4-BE49-F238E27FC236}">
                    <a16:creationId xmlns:a16="http://schemas.microsoft.com/office/drawing/2014/main" id="{1CCA3A08-B157-47AF-A3CA-8D90D2774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3157"/>
                <a:ext cx="590" cy="363"/>
              </a:xfrm>
              <a:prstGeom prst="rect">
                <a:avLst/>
              </a:prstGeom>
              <a:solidFill>
                <a:srgbClr val="C4B4E4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Bi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6s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6p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3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" name="Rectangle 64">
                <a:extLst>
                  <a:ext uri="{FF2B5EF4-FFF2-40B4-BE49-F238E27FC236}">
                    <a16:creationId xmlns:a16="http://schemas.microsoft.com/office/drawing/2014/main" id="{280D1C64-89CE-409E-923A-0B85283A8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3157"/>
                <a:ext cx="590" cy="363"/>
              </a:xfrm>
              <a:prstGeom prst="rect">
                <a:avLst/>
              </a:prstGeom>
              <a:solidFill>
                <a:srgbClr val="C4B4E4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Po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6s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6p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4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" name="Rectangle 65">
                <a:extLst>
                  <a:ext uri="{FF2B5EF4-FFF2-40B4-BE49-F238E27FC236}">
                    <a16:creationId xmlns:a16="http://schemas.microsoft.com/office/drawing/2014/main" id="{6DC69E17-75AC-4928-8967-1A5029904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3157"/>
                <a:ext cx="590" cy="363"/>
              </a:xfrm>
              <a:prstGeom prst="rect">
                <a:avLst/>
              </a:prstGeom>
              <a:solidFill>
                <a:srgbClr val="C4B4E4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At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6s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6p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5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" name="Rectangle 66">
                <a:extLst>
                  <a:ext uri="{FF2B5EF4-FFF2-40B4-BE49-F238E27FC236}">
                    <a16:creationId xmlns:a16="http://schemas.microsoft.com/office/drawing/2014/main" id="{5523574F-E232-4534-930E-E99FA8704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3" y="3157"/>
                <a:ext cx="590" cy="363"/>
              </a:xfrm>
              <a:prstGeom prst="rect">
                <a:avLst/>
              </a:prstGeom>
              <a:solidFill>
                <a:srgbClr val="C4B4E4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Rn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6s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6p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6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" name="Rectangle 67">
                <a:extLst>
                  <a:ext uri="{FF2B5EF4-FFF2-40B4-BE49-F238E27FC236}">
                    <a16:creationId xmlns:a16="http://schemas.microsoft.com/office/drawing/2014/main" id="{5BCEBC6D-11DD-456B-9FBF-54A165982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" y="3520"/>
                <a:ext cx="590" cy="363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8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158" name="Rectangle 68">
                <a:extLst>
                  <a:ext uri="{FF2B5EF4-FFF2-40B4-BE49-F238E27FC236}">
                    <a16:creationId xmlns:a16="http://schemas.microsoft.com/office/drawing/2014/main" id="{7D4B6C36-CC7D-4D71-A58E-ED57CE79D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" y="3520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Fr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7s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1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" name="Rectangle 69">
                <a:extLst>
                  <a:ext uri="{FF2B5EF4-FFF2-40B4-BE49-F238E27FC236}">
                    <a16:creationId xmlns:a16="http://schemas.microsoft.com/office/drawing/2014/main" id="{D715880E-B95D-4DF9-ABBA-B35282837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5" y="3520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Ra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7s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0" name="Rectangle 70">
                <a:extLst>
                  <a:ext uri="{FF2B5EF4-FFF2-40B4-BE49-F238E27FC236}">
                    <a16:creationId xmlns:a16="http://schemas.microsoft.com/office/drawing/2014/main" id="{789EB8D3-D670-4DC0-81CC-3BC4352F5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520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61" name="Rectangle 71">
                <a:extLst>
                  <a:ext uri="{FF2B5EF4-FFF2-40B4-BE49-F238E27FC236}">
                    <a16:creationId xmlns:a16="http://schemas.microsoft.com/office/drawing/2014/main" id="{9E3B0C48-9585-4B5A-85ED-FE0668726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3520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62" name="Rectangle 72">
                <a:extLst>
                  <a:ext uri="{FF2B5EF4-FFF2-40B4-BE49-F238E27FC236}">
                    <a16:creationId xmlns:a16="http://schemas.microsoft.com/office/drawing/2014/main" id="{48045944-8D80-4332-A68E-91C7A721B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3520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63" name="Rectangle 73">
                <a:extLst>
                  <a:ext uri="{FF2B5EF4-FFF2-40B4-BE49-F238E27FC236}">
                    <a16:creationId xmlns:a16="http://schemas.microsoft.com/office/drawing/2014/main" id="{C73DF9DC-1913-440D-98F4-35EF11619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3520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64" name="Rectangle 74">
                <a:extLst>
                  <a:ext uri="{FF2B5EF4-FFF2-40B4-BE49-F238E27FC236}">
                    <a16:creationId xmlns:a16="http://schemas.microsoft.com/office/drawing/2014/main" id="{EC7293DF-9F88-489C-B253-A2D43C2CC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3520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65" name="Rectangle 75">
                <a:extLst>
                  <a:ext uri="{FF2B5EF4-FFF2-40B4-BE49-F238E27FC236}">
                    <a16:creationId xmlns:a16="http://schemas.microsoft.com/office/drawing/2014/main" id="{876008DD-B4F8-43A1-833E-35B944416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3" y="3520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88" name="Line 76">
              <a:extLst>
                <a:ext uri="{FF2B5EF4-FFF2-40B4-BE49-F238E27FC236}">
                  <a16:creationId xmlns:a16="http://schemas.microsoft.com/office/drawing/2014/main" id="{9089DA30-0DCD-4F38-B545-6C7669D66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" y="627"/>
              <a:ext cx="599" cy="3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1"/>
          <p:cNvSpPr/>
          <p:nvPr/>
        </p:nvSpPr>
        <p:spPr>
          <a:xfrm>
            <a:off x="0" y="1600175"/>
            <a:ext cx="5197200" cy="359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3" name="Google Shape;603;p51"/>
          <p:cNvSpPr/>
          <p:nvPr/>
        </p:nvSpPr>
        <p:spPr>
          <a:xfrm>
            <a:off x="-35810" y="3875809"/>
            <a:ext cx="5540139" cy="1314766"/>
          </a:xfrm>
          <a:prstGeom prst="rect">
            <a:avLst/>
          </a:prstGeom>
          <a:solidFill>
            <a:srgbClr val="CFC3AC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roup 288">
            <a:extLst>
              <a:ext uri="{FF2B5EF4-FFF2-40B4-BE49-F238E27FC236}">
                <a16:creationId xmlns:a16="http://schemas.microsoft.com/office/drawing/2014/main" id="{5CCEEFAB-603C-4DEE-A6B5-4A8F7BA44BF5}"/>
              </a:ext>
            </a:extLst>
          </p:cNvPr>
          <p:cNvGrpSpPr>
            <a:grpSpLocks/>
          </p:cNvGrpSpPr>
          <p:nvPr/>
        </p:nvGrpSpPr>
        <p:grpSpPr bwMode="auto">
          <a:xfrm>
            <a:off x="235528" y="97970"/>
            <a:ext cx="8584190" cy="1419081"/>
            <a:chOff x="140" y="935"/>
            <a:chExt cx="5512" cy="1133"/>
          </a:xfrm>
        </p:grpSpPr>
        <p:grpSp>
          <p:nvGrpSpPr>
            <p:cNvPr id="11" name="Group 289">
              <a:extLst>
                <a:ext uri="{FF2B5EF4-FFF2-40B4-BE49-F238E27FC236}">
                  <a16:creationId xmlns:a16="http://schemas.microsoft.com/office/drawing/2014/main" id="{61997E87-4B68-4373-8AC8-586090708B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" y="1507"/>
              <a:ext cx="5511" cy="561"/>
              <a:chOff x="158" y="1553"/>
              <a:chExt cx="5511" cy="357"/>
            </a:xfrm>
          </p:grpSpPr>
          <p:sp>
            <p:nvSpPr>
              <p:cNvPr id="23" name="Rectangle 291">
                <a:extLst>
                  <a:ext uri="{FF2B5EF4-FFF2-40B4-BE49-F238E27FC236}">
                    <a16:creationId xmlns:a16="http://schemas.microsoft.com/office/drawing/2014/main" id="{77A52CC1-F31A-4F43-B481-9B1D79D1B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" y="1553"/>
                <a:ext cx="612" cy="357"/>
              </a:xfrm>
              <a:prstGeom prst="rect">
                <a:avLst/>
              </a:prstGeom>
              <a:solidFill>
                <a:srgbClr val="FCE19C"/>
              </a:solidFill>
              <a:ln w="15875">
                <a:solidFill>
                  <a:schemeClr val="accent4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400" b="1" dirty="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Na</a:t>
                </a:r>
              </a:p>
              <a:p>
                <a:pPr algn="ctr"/>
                <a:r>
                  <a:rPr lang="en-US" altLang="vi-VN" sz="2400" b="1" dirty="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3s</a:t>
                </a:r>
                <a:r>
                  <a:rPr lang="en-US" altLang="vi-VN" sz="2400" b="1" baseline="30000" dirty="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vi-VN" sz="2400" b="1" dirty="0">
                  <a:solidFill>
                    <a:schemeClr val="hlin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" name="Rectangle 292">
                <a:extLst>
                  <a:ext uri="{FF2B5EF4-FFF2-40B4-BE49-F238E27FC236}">
                    <a16:creationId xmlns:a16="http://schemas.microsoft.com/office/drawing/2014/main" id="{A6313300-F14A-4922-A444-1E6322755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" y="1553"/>
                <a:ext cx="613" cy="357"/>
              </a:xfrm>
              <a:prstGeom prst="rect">
                <a:avLst/>
              </a:prstGeom>
              <a:solidFill>
                <a:srgbClr val="FCE19C"/>
              </a:solidFill>
              <a:ln w="15875">
                <a:solidFill>
                  <a:schemeClr val="accent4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Mg</a:t>
                </a:r>
              </a:p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3s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vi-VN" sz="2400" b="1">
                  <a:solidFill>
                    <a:schemeClr val="hlin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Rectangle 293">
                <a:extLst>
                  <a:ext uri="{FF2B5EF4-FFF2-40B4-BE49-F238E27FC236}">
                    <a16:creationId xmlns:a16="http://schemas.microsoft.com/office/drawing/2014/main" id="{72F3ECBE-A317-455D-BEE8-EB0F87E26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5" y="1553"/>
                <a:ext cx="612" cy="357"/>
              </a:xfrm>
              <a:prstGeom prst="rect">
                <a:avLst/>
              </a:prstGeom>
              <a:solidFill>
                <a:srgbClr val="FCE19C"/>
              </a:solidFill>
              <a:ln w="15875">
                <a:solidFill>
                  <a:schemeClr val="accent4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Al</a:t>
                </a:r>
              </a:p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3s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3p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vi-VN" sz="2400" b="1">
                  <a:solidFill>
                    <a:schemeClr val="hlin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Rectangle 294">
                <a:extLst>
                  <a:ext uri="{FF2B5EF4-FFF2-40B4-BE49-F238E27FC236}">
                    <a16:creationId xmlns:a16="http://schemas.microsoft.com/office/drawing/2014/main" id="{20087F3F-440A-4750-AAF5-6F95651C8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7" y="1553"/>
                <a:ext cx="613" cy="357"/>
              </a:xfrm>
              <a:prstGeom prst="rect">
                <a:avLst/>
              </a:prstGeom>
              <a:solidFill>
                <a:srgbClr val="FCE19C"/>
              </a:solidFill>
              <a:ln w="15875">
                <a:solidFill>
                  <a:schemeClr val="accent4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Si</a:t>
                </a:r>
              </a:p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3s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3p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vi-VN" sz="2400" b="1">
                  <a:solidFill>
                    <a:schemeClr val="hlin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Rectangle 295">
                <a:extLst>
                  <a:ext uri="{FF2B5EF4-FFF2-40B4-BE49-F238E27FC236}">
                    <a16:creationId xmlns:a16="http://schemas.microsoft.com/office/drawing/2014/main" id="{ACB9E30D-66B4-4162-8522-9228E9700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0" y="1553"/>
                <a:ext cx="612" cy="357"/>
              </a:xfrm>
              <a:prstGeom prst="rect">
                <a:avLst/>
              </a:prstGeom>
              <a:solidFill>
                <a:srgbClr val="FCE19C"/>
              </a:solidFill>
              <a:ln w="15875">
                <a:solidFill>
                  <a:schemeClr val="accent4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P</a:t>
                </a:r>
              </a:p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3s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3p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vi-VN" sz="2400" b="1">
                  <a:solidFill>
                    <a:schemeClr val="hlin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" name="Rectangle 296">
                <a:extLst>
                  <a:ext uri="{FF2B5EF4-FFF2-40B4-BE49-F238E27FC236}">
                    <a16:creationId xmlns:a16="http://schemas.microsoft.com/office/drawing/2014/main" id="{ACAD86CC-D010-4B0A-B0B3-7EEC695B3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1553"/>
                <a:ext cx="613" cy="357"/>
              </a:xfrm>
              <a:prstGeom prst="rect">
                <a:avLst/>
              </a:prstGeom>
              <a:solidFill>
                <a:srgbClr val="FCE19C"/>
              </a:solidFill>
              <a:ln w="15875">
                <a:solidFill>
                  <a:schemeClr val="accent4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400" b="1" dirty="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S</a:t>
                </a:r>
              </a:p>
              <a:p>
                <a:pPr algn="ctr"/>
                <a:r>
                  <a:rPr lang="en-US" altLang="vi-VN" sz="2400" b="1" dirty="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3s</a:t>
                </a:r>
                <a:r>
                  <a:rPr lang="en-US" altLang="vi-VN" sz="2400" b="1" baseline="30000" dirty="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400" b="1" dirty="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3p</a:t>
                </a:r>
                <a:r>
                  <a:rPr lang="en-US" altLang="vi-VN" sz="2400" b="1" baseline="30000" dirty="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vi-VN" sz="2400" b="1" dirty="0">
                  <a:solidFill>
                    <a:schemeClr val="hlin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Rectangle 297">
                <a:extLst>
                  <a:ext uri="{FF2B5EF4-FFF2-40B4-BE49-F238E27FC236}">
                    <a16:creationId xmlns:a16="http://schemas.microsoft.com/office/drawing/2014/main" id="{82D767B2-7C3A-4EB4-B4B1-5281D1F2BC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4" y="1553"/>
                <a:ext cx="612" cy="357"/>
              </a:xfrm>
              <a:prstGeom prst="rect">
                <a:avLst/>
              </a:prstGeom>
              <a:solidFill>
                <a:srgbClr val="FCE19C"/>
              </a:solidFill>
              <a:ln w="15875">
                <a:solidFill>
                  <a:schemeClr val="accent4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Cl</a:t>
                </a:r>
              </a:p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3s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3p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vi-VN" sz="2400" b="1">
                  <a:solidFill>
                    <a:schemeClr val="hlin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" name="Rectangle 298">
                <a:extLst>
                  <a:ext uri="{FF2B5EF4-FFF2-40B4-BE49-F238E27FC236}">
                    <a16:creationId xmlns:a16="http://schemas.microsoft.com/office/drawing/2014/main" id="{B26CE3E0-0601-4792-BC74-52F1D2DF79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6" y="1553"/>
                <a:ext cx="613" cy="357"/>
              </a:xfrm>
              <a:prstGeom prst="rect">
                <a:avLst/>
              </a:prstGeom>
              <a:solidFill>
                <a:srgbClr val="FCE19C"/>
              </a:solidFill>
              <a:ln w="15875">
                <a:solidFill>
                  <a:schemeClr val="accent4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Ar</a:t>
                </a:r>
              </a:p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3s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3p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vi-VN" sz="2400" b="1">
                  <a:solidFill>
                    <a:schemeClr val="hlin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Rectangle 290">
                <a:extLst>
                  <a:ext uri="{FF2B5EF4-FFF2-40B4-BE49-F238E27FC236}">
                    <a16:creationId xmlns:a16="http://schemas.microsoft.com/office/drawing/2014/main" id="{501D5DB0-CCA4-4BBF-A137-94E41B5FC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" y="1553"/>
                <a:ext cx="613" cy="35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5875">
                <a:solidFill>
                  <a:schemeClr val="accent4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400" b="1" dirty="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CK 3</a:t>
                </a:r>
              </a:p>
            </p:txBody>
          </p:sp>
        </p:grpSp>
        <p:grpSp>
          <p:nvGrpSpPr>
            <p:cNvPr id="12" name="Group 299">
              <a:extLst>
                <a:ext uri="{FF2B5EF4-FFF2-40B4-BE49-F238E27FC236}">
                  <a16:creationId xmlns:a16="http://schemas.microsoft.com/office/drawing/2014/main" id="{0ACAD1C7-A42A-4358-B09A-BF86F0E91A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" y="935"/>
              <a:ext cx="5511" cy="561"/>
              <a:chOff x="158" y="1553"/>
              <a:chExt cx="5511" cy="357"/>
            </a:xfrm>
          </p:grpSpPr>
          <p:sp>
            <p:nvSpPr>
              <p:cNvPr id="14" name="Rectangle 301">
                <a:extLst>
                  <a:ext uri="{FF2B5EF4-FFF2-40B4-BE49-F238E27FC236}">
                    <a16:creationId xmlns:a16="http://schemas.microsoft.com/office/drawing/2014/main" id="{6DA70C3A-2913-47C8-BF2A-63791B502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" y="1553"/>
                <a:ext cx="612" cy="357"/>
              </a:xfrm>
              <a:prstGeom prst="rect">
                <a:avLst/>
              </a:prstGeom>
              <a:solidFill>
                <a:srgbClr val="FFFF00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400" b="1" dirty="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Li</a:t>
                </a:r>
              </a:p>
              <a:p>
                <a:pPr algn="ctr"/>
                <a:r>
                  <a:rPr lang="en-US" altLang="vi-VN" sz="2400" b="1" dirty="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400" b="1" baseline="30000" dirty="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vi-VN" sz="2400" b="1" dirty="0">
                  <a:solidFill>
                    <a:schemeClr val="hlin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302">
                <a:extLst>
                  <a:ext uri="{FF2B5EF4-FFF2-40B4-BE49-F238E27FC236}">
                    <a16:creationId xmlns:a16="http://schemas.microsoft.com/office/drawing/2014/main" id="{C941C3D9-5963-4E3B-B324-1B0E555AE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" y="1553"/>
                <a:ext cx="613" cy="357"/>
              </a:xfrm>
              <a:prstGeom prst="rect">
                <a:avLst/>
              </a:prstGeom>
              <a:solidFill>
                <a:srgbClr val="FFFF00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Be</a:t>
                </a:r>
              </a:p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vi-VN" sz="2400" b="1">
                  <a:solidFill>
                    <a:schemeClr val="hlin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303">
                <a:extLst>
                  <a:ext uri="{FF2B5EF4-FFF2-40B4-BE49-F238E27FC236}">
                    <a16:creationId xmlns:a16="http://schemas.microsoft.com/office/drawing/2014/main" id="{62A1D6BA-EA34-4A1E-B84C-B86F9D520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5" y="1553"/>
                <a:ext cx="612" cy="357"/>
              </a:xfrm>
              <a:prstGeom prst="rect">
                <a:avLst/>
              </a:prstGeom>
              <a:solidFill>
                <a:srgbClr val="FFFF00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B</a:t>
                </a:r>
              </a:p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2p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vi-VN" sz="2400" b="1">
                  <a:solidFill>
                    <a:schemeClr val="hlin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304">
                <a:extLst>
                  <a:ext uri="{FF2B5EF4-FFF2-40B4-BE49-F238E27FC236}">
                    <a16:creationId xmlns:a16="http://schemas.microsoft.com/office/drawing/2014/main" id="{04C86BA6-20CD-4111-BBBF-0A5344ACA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7" y="1553"/>
                <a:ext cx="613" cy="357"/>
              </a:xfrm>
              <a:prstGeom prst="rect">
                <a:avLst/>
              </a:prstGeom>
              <a:solidFill>
                <a:srgbClr val="FFFF00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C</a:t>
                </a:r>
              </a:p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2p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vi-VN" sz="2400" b="1">
                  <a:solidFill>
                    <a:schemeClr val="hlin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" name="Rectangle 305">
                <a:extLst>
                  <a:ext uri="{FF2B5EF4-FFF2-40B4-BE49-F238E27FC236}">
                    <a16:creationId xmlns:a16="http://schemas.microsoft.com/office/drawing/2014/main" id="{3EC6B0D3-AA0C-4A62-82F1-E7CB65C1B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0" y="1553"/>
                <a:ext cx="612" cy="357"/>
              </a:xfrm>
              <a:prstGeom prst="rect">
                <a:avLst/>
              </a:prstGeom>
              <a:solidFill>
                <a:srgbClr val="FCE19C"/>
              </a:solidFill>
              <a:ln w="15875">
                <a:solidFill>
                  <a:schemeClr val="accent4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N</a:t>
                </a:r>
              </a:p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2p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vi-VN" sz="2400" b="1">
                  <a:solidFill>
                    <a:schemeClr val="hlin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" name="Rectangle 306">
                <a:extLst>
                  <a:ext uri="{FF2B5EF4-FFF2-40B4-BE49-F238E27FC236}">
                    <a16:creationId xmlns:a16="http://schemas.microsoft.com/office/drawing/2014/main" id="{CD2E965C-37AB-4CE2-A139-2E8CA2F1D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1553"/>
                <a:ext cx="613" cy="357"/>
              </a:xfrm>
              <a:prstGeom prst="rect">
                <a:avLst/>
              </a:prstGeom>
              <a:solidFill>
                <a:srgbClr val="FCE19C"/>
              </a:solidFill>
              <a:ln w="15875">
                <a:solidFill>
                  <a:schemeClr val="accent4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O</a:t>
                </a:r>
              </a:p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2p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vi-VN" sz="2400" b="1">
                  <a:solidFill>
                    <a:schemeClr val="hlin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307">
                <a:extLst>
                  <a:ext uri="{FF2B5EF4-FFF2-40B4-BE49-F238E27FC236}">
                    <a16:creationId xmlns:a16="http://schemas.microsoft.com/office/drawing/2014/main" id="{805D573A-042F-4C34-A007-20B146A9D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4" y="1553"/>
                <a:ext cx="612" cy="357"/>
              </a:xfrm>
              <a:prstGeom prst="rect">
                <a:avLst/>
              </a:prstGeom>
              <a:solidFill>
                <a:srgbClr val="FCE19C"/>
              </a:solidFill>
              <a:ln w="15875">
                <a:solidFill>
                  <a:schemeClr val="accent4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F</a:t>
                </a:r>
              </a:p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2p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vi-VN" sz="2400" b="1">
                  <a:solidFill>
                    <a:schemeClr val="hlin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308">
                <a:extLst>
                  <a:ext uri="{FF2B5EF4-FFF2-40B4-BE49-F238E27FC236}">
                    <a16:creationId xmlns:a16="http://schemas.microsoft.com/office/drawing/2014/main" id="{A5BE6364-E960-4B56-BB19-165CCD41D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6" y="1553"/>
                <a:ext cx="613" cy="357"/>
              </a:xfrm>
              <a:prstGeom prst="rect">
                <a:avLst/>
              </a:prstGeom>
              <a:solidFill>
                <a:srgbClr val="FCE19C"/>
              </a:solidFill>
              <a:ln w="15875">
                <a:solidFill>
                  <a:schemeClr val="accent4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Ne</a:t>
                </a:r>
              </a:p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2p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vi-VN" sz="2400" b="1">
                  <a:solidFill>
                    <a:schemeClr val="hlin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" name="Rectangle 301">
                <a:extLst>
                  <a:ext uri="{FF2B5EF4-FFF2-40B4-BE49-F238E27FC236}">
                    <a16:creationId xmlns:a16="http://schemas.microsoft.com/office/drawing/2014/main" id="{6930D321-C7C9-42FE-8623-36E5D9977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" y="1553"/>
                <a:ext cx="612" cy="357"/>
              </a:xfrm>
              <a:prstGeom prst="rect">
                <a:avLst/>
              </a:prstGeom>
              <a:solidFill>
                <a:srgbClr val="FCE19C"/>
              </a:solidFill>
              <a:ln w="15875">
                <a:solidFill>
                  <a:schemeClr val="accent4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400" b="1" dirty="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Li</a:t>
                </a:r>
              </a:p>
              <a:p>
                <a:pPr algn="ctr"/>
                <a:r>
                  <a:rPr lang="en-US" altLang="vi-VN" sz="2400" b="1" dirty="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400" b="1" baseline="30000" dirty="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vi-VN" sz="2400" b="1" dirty="0">
                  <a:solidFill>
                    <a:schemeClr val="hlin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" name="Rectangle 302">
                <a:extLst>
                  <a:ext uri="{FF2B5EF4-FFF2-40B4-BE49-F238E27FC236}">
                    <a16:creationId xmlns:a16="http://schemas.microsoft.com/office/drawing/2014/main" id="{40F7BA7D-2CCA-45EE-928E-855236FE3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" y="1553"/>
                <a:ext cx="613" cy="357"/>
              </a:xfrm>
              <a:prstGeom prst="rect">
                <a:avLst/>
              </a:prstGeom>
              <a:solidFill>
                <a:srgbClr val="FCE19C"/>
              </a:solidFill>
              <a:ln w="15875">
                <a:solidFill>
                  <a:schemeClr val="accent4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Be</a:t>
                </a:r>
              </a:p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vi-VN" sz="2400" b="1">
                  <a:solidFill>
                    <a:schemeClr val="hlin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" name="Rectangle 303">
                <a:extLst>
                  <a:ext uri="{FF2B5EF4-FFF2-40B4-BE49-F238E27FC236}">
                    <a16:creationId xmlns:a16="http://schemas.microsoft.com/office/drawing/2014/main" id="{3D2C86D2-761C-49D3-AF4C-D1706AD50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5" y="1553"/>
                <a:ext cx="612" cy="357"/>
              </a:xfrm>
              <a:prstGeom prst="rect">
                <a:avLst/>
              </a:prstGeom>
              <a:solidFill>
                <a:srgbClr val="FCE19C"/>
              </a:solidFill>
              <a:ln w="15875">
                <a:solidFill>
                  <a:schemeClr val="accent4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B</a:t>
                </a:r>
              </a:p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2p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vi-VN" sz="2400" b="1">
                  <a:solidFill>
                    <a:schemeClr val="hlin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" name="Rectangle 304">
                <a:extLst>
                  <a:ext uri="{FF2B5EF4-FFF2-40B4-BE49-F238E27FC236}">
                    <a16:creationId xmlns:a16="http://schemas.microsoft.com/office/drawing/2014/main" id="{BB6D371E-4D88-44E4-99AD-AB0F8BD35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7" y="1553"/>
                <a:ext cx="613" cy="357"/>
              </a:xfrm>
              <a:prstGeom prst="rect">
                <a:avLst/>
              </a:prstGeom>
              <a:solidFill>
                <a:srgbClr val="FCE19C"/>
              </a:solidFill>
              <a:ln w="15875">
                <a:solidFill>
                  <a:schemeClr val="accent4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C</a:t>
                </a:r>
              </a:p>
              <a:p>
                <a:pPr algn="ctr"/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400" b="1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2p</a:t>
                </a:r>
                <a:r>
                  <a:rPr lang="en-US" altLang="vi-VN" sz="2400" b="1" baseline="300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vi-VN" sz="2400" b="1">
                  <a:solidFill>
                    <a:schemeClr val="hlin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300">
                <a:extLst>
                  <a:ext uri="{FF2B5EF4-FFF2-40B4-BE49-F238E27FC236}">
                    <a16:creationId xmlns:a16="http://schemas.microsoft.com/office/drawing/2014/main" id="{5F15B40F-D382-433C-A689-1D81623D0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" y="1553"/>
                <a:ext cx="613" cy="35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5875">
                <a:solidFill>
                  <a:schemeClr val="accent4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400" b="1" dirty="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CK 2</a:t>
                </a:r>
              </a:p>
            </p:txBody>
          </p:sp>
        </p:grpSp>
      </p:grpSp>
      <p:sp>
        <p:nvSpPr>
          <p:cNvPr id="39" name="Google Shape;165;p27">
            <a:extLst>
              <a:ext uri="{FF2B5EF4-FFF2-40B4-BE49-F238E27FC236}">
                <a16:creationId xmlns:a16="http://schemas.microsoft.com/office/drawing/2014/main" id="{97480FF8-6388-4EC7-BEFF-5495A04E6A85}"/>
              </a:ext>
            </a:extLst>
          </p:cNvPr>
          <p:cNvSpPr txBox="1">
            <a:spLocks/>
          </p:cNvSpPr>
          <p:nvPr/>
        </p:nvSpPr>
        <p:spPr>
          <a:xfrm>
            <a:off x="5743281" y="2753425"/>
            <a:ext cx="3498000" cy="97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24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just"/>
            <a:r>
              <a:rPr lang="vi-VN" sz="4400" dirty="0">
                <a:solidFill>
                  <a:schemeClr val="accent3">
                    <a:lumMod val="75000"/>
                  </a:schemeClr>
                </a:solidFill>
              </a:rPr>
              <a:t>NHẬN XÉT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8A3D3CF-3F6F-47B2-B7D3-EB68275B872A}"/>
              </a:ext>
            </a:extLst>
          </p:cNvPr>
          <p:cNvSpPr txBox="1"/>
          <p:nvPr/>
        </p:nvSpPr>
        <p:spPr>
          <a:xfrm>
            <a:off x="-29249" y="3938312"/>
            <a:ext cx="51613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vi-VN" sz="2400" dirty="0" err="1">
                <a:solidFill>
                  <a:schemeClr val="bg1"/>
                </a:solidFill>
                <a:latin typeface="Livvic" panose="020B0604020202020204" charset="-93"/>
              </a:rPr>
              <a:t>Kết</a:t>
            </a:r>
            <a:r>
              <a:rPr lang="en-US" altLang="vi-VN" sz="2400" dirty="0">
                <a:solidFill>
                  <a:schemeClr val="bg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Livvic" panose="020B0604020202020204" charset="-93"/>
              </a:rPr>
              <a:t>thúc</a:t>
            </a:r>
            <a:r>
              <a:rPr lang="en-US" altLang="vi-VN" sz="2400" dirty="0">
                <a:solidFill>
                  <a:schemeClr val="bg1"/>
                </a:solidFill>
                <a:latin typeface="Livvic" panose="020B0604020202020204" charset="-93"/>
              </a:rPr>
              <a:t> chu </a:t>
            </a:r>
            <a:r>
              <a:rPr lang="en-US" altLang="vi-VN" sz="2400" dirty="0" err="1">
                <a:solidFill>
                  <a:schemeClr val="bg1"/>
                </a:solidFill>
                <a:latin typeface="Livvic" panose="020B0604020202020204" charset="-93"/>
              </a:rPr>
              <a:t>kì</a:t>
            </a:r>
            <a:r>
              <a:rPr lang="en-US" altLang="vi-VN" sz="2400" dirty="0">
                <a:solidFill>
                  <a:schemeClr val="bg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Livvic" panose="020B0604020202020204" charset="-93"/>
              </a:rPr>
              <a:t>là</a:t>
            </a:r>
            <a:r>
              <a:rPr lang="en-US" altLang="vi-VN" sz="2400" dirty="0">
                <a:solidFill>
                  <a:schemeClr val="bg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Livvic" panose="020B0604020202020204" charset="-93"/>
              </a:rPr>
              <a:t>nguyên</a:t>
            </a:r>
            <a:r>
              <a:rPr lang="en-US" altLang="vi-VN" sz="2400" dirty="0">
                <a:solidFill>
                  <a:schemeClr val="bg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Livvic" panose="020B0604020202020204" charset="-93"/>
              </a:rPr>
              <a:t>tố</a:t>
            </a:r>
            <a:r>
              <a:rPr lang="en-US" altLang="vi-VN" sz="2400" dirty="0">
                <a:solidFill>
                  <a:schemeClr val="bg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Livvic" panose="020B0604020202020204" charset="-93"/>
              </a:rPr>
              <a:t>có</a:t>
            </a:r>
            <a:r>
              <a:rPr lang="en-US" altLang="vi-VN" sz="2400" dirty="0">
                <a:solidFill>
                  <a:schemeClr val="bg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Livvic" panose="020B0604020202020204" charset="-93"/>
              </a:rPr>
              <a:t>cấu</a:t>
            </a:r>
            <a:r>
              <a:rPr lang="en-US" altLang="vi-VN" sz="2400" dirty="0">
                <a:solidFill>
                  <a:schemeClr val="bg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Livvic" panose="020B0604020202020204" charset="-93"/>
              </a:rPr>
              <a:t>hình</a:t>
            </a:r>
            <a:r>
              <a:rPr lang="en-US" altLang="vi-VN" sz="2400" dirty="0">
                <a:solidFill>
                  <a:schemeClr val="bg1"/>
                </a:solidFill>
                <a:latin typeface="Livvic" panose="020B0604020202020204" charset="-93"/>
              </a:rPr>
              <a:t> e </a:t>
            </a:r>
            <a:r>
              <a:rPr lang="en-US" altLang="vi-VN" sz="2400" dirty="0" err="1">
                <a:solidFill>
                  <a:schemeClr val="bg1"/>
                </a:solidFill>
                <a:latin typeface="Livvic" panose="020B0604020202020204" charset="-93"/>
              </a:rPr>
              <a:t>lớp</a:t>
            </a:r>
            <a:r>
              <a:rPr lang="en-US" altLang="vi-VN" sz="2400" dirty="0">
                <a:solidFill>
                  <a:schemeClr val="bg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Livvic" panose="020B0604020202020204" charset="-93"/>
              </a:rPr>
              <a:t>ngoài</a:t>
            </a:r>
            <a:r>
              <a:rPr lang="en-US" altLang="vi-VN" sz="2400" dirty="0">
                <a:solidFill>
                  <a:schemeClr val="bg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Livvic" panose="020B0604020202020204" charset="-93"/>
              </a:rPr>
              <a:t>cùng</a:t>
            </a:r>
            <a:r>
              <a:rPr lang="en-US" altLang="vi-VN" sz="2400" dirty="0">
                <a:solidFill>
                  <a:schemeClr val="bg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Livvic" panose="020B0604020202020204" charset="-93"/>
              </a:rPr>
              <a:t>là</a:t>
            </a:r>
            <a:r>
              <a:rPr lang="en-US" altLang="vi-VN" sz="2400" dirty="0">
                <a:solidFill>
                  <a:schemeClr val="bg1"/>
                </a:solidFill>
                <a:latin typeface="Livvic" panose="020B0604020202020204" charset="-93"/>
              </a:rPr>
              <a:t>: </a:t>
            </a:r>
            <a:r>
              <a:rPr lang="en-US" altLang="vi-VN" sz="2400" b="1" dirty="0">
                <a:solidFill>
                  <a:schemeClr val="tx1"/>
                </a:solidFill>
                <a:latin typeface="Livvic" panose="020B0604020202020204" charset="-93"/>
              </a:rPr>
              <a:t>ns</a:t>
            </a:r>
            <a:r>
              <a:rPr lang="en-US" altLang="vi-VN" sz="2400" b="1" baseline="30000" dirty="0">
                <a:solidFill>
                  <a:schemeClr val="tx1"/>
                </a:solidFill>
                <a:latin typeface="Livvic" panose="020B0604020202020204" charset="-93"/>
              </a:rPr>
              <a:t>2</a:t>
            </a:r>
            <a:r>
              <a:rPr lang="en-US" altLang="vi-VN" sz="2400" b="1" dirty="0">
                <a:solidFill>
                  <a:schemeClr val="tx1"/>
                </a:solidFill>
                <a:latin typeface="Livvic" panose="020B0604020202020204" charset="-93"/>
              </a:rPr>
              <a:t>np</a:t>
            </a:r>
            <a:r>
              <a:rPr lang="en-US" altLang="vi-VN" sz="2400" b="1" baseline="30000" dirty="0">
                <a:solidFill>
                  <a:schemeClr val="tx1"/>
                </a:solidFill>
                <a:latin typeface="Livvic" panose="020B0604020202020204" charset="-93"/>
              </a:rPr>
              <a:t>6</a:t>
            </a:r>
            <a:r>
              <a:rPr lang="en-US" altLang="vi-VN" sz="2400" b="1" dirty="0">
                <a:solidFill>
                  <a:schemeClr val="tx1"/>
                </a:solidFill>
                <a:latin typeface="Livvic" panose="020B0604020202020204" charset="-93"/>
              </a:rPr>
              <a:t> (</a:t>
            </a:r>
            <a:r>
              <a:rPr lang="en-US" altLang="vi-VN" sz="2400" b="1" dirty="0" err="1">
                <a:solidFill>
                  <a:schemeClr val="tx1"/>
                </a:solidFill>
                <a:latin typeface="Livvic" panose="020B0604020202020204" charset="-93"/>
              </a:rPr>
              <a:t>trừ</a:t>
            </a:r>
            <a:r>
              <a:rPr lang="en-US" altLang="vi-VN" sz="2400" b="1" dirty="0">
                <a:solidFill>
                  <a:schemeClr val="tx1"/>
                </a:solidFill>
                <a:latin typeface="Livvic" panose="020B0604020202020204" charset="-93"/>
              </a:rPr>
              <a:t> chu </a:t>
            </a:r>
            <a:r>
              <a:rPr lang="en-US" altLang="vi-VN" sz="2400" b="1" dirty="0" err="1">
                <a:solidFill>
                  <a:schemeClr val="tx1"/>
                </a:solidFill>
                <a:latin typeface="Livvic" panose="020B0604020202020204" charset="-93"/>
              </a:rPr>
              <a:t>kì</a:t>
            </a:r>
            <a:r>
              <a:rPr lang="en-US" altLang="vi-VN" sz="2400" b="1" dirty="0">
                <a:solidFill>
                  <a:schemeClr val="tx1"/>
                </a:solidFill>
                <a:latin typeface="Livvic" panose="020B0604020202020204" charset="-93"/>
              </a:rPr>
              <a:t> 1)</a:t>
            </a:r>
            <a:endParaRPr lang="vi-VN" sz="2400" b="1" dirty="0">
              <a:solidFill>
                <a:schemeClr val="tx1"/>
              </a:solidFill>
              <a:latin typeface="Livvic" panose="020B0604020202020204" charset="-93"/>
            </a:endParaRPr>
          </a:p>
        </p:txBody>
      </p:sp>
      <p:sp>
        <p:nvSpPr>
          <p:cNvPr id="35" name="Google Shape;603;p51">
            <a:extLst>
              <a:ext uri="{FF2B5EF4-FFF2-40B4-BE49-F238E27FC236}">
                <a16:creationId xmlns:a16="http://schemas.microsoft.com/office/drawing/2014/main" id="{ACEB2066-0A45-465A-BD1F-E7B9DAD0E838}"/>
              </a:ext>
            </a:extLst>
          </p:cNvPr>
          <p:cNvSpPr/>
          <p:nvPr/>
        </p:nvSpPr>
        <p:spPr>
          <a:xfrm>
            <a:off x="1" y="2904379"/>
            <a:ext cx="5360894" cy="971430"/>
          </a:xfrm>
          <a:prstGeom prst="rect">
            <a:avLst/>
          </a:prstGeom>
          <a:solidFill>
            <a:srgbClr val="CFC3AC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AF5BA4-2A9D-4F6B-9147-95137CFAAAD8}"/>
              </a:ext>
            </a:extLst>
          </p:cNvPr>
          <p:cNvSpPr txBox="1"/>
          <p:nvPr/>
        </p:nvSpPr>
        <p:spPr>
          <a:xfrm>
            <a:off x="22031" y="2992878"/>
            <a:ext cx="5157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vi-VN" sz="2400" dirty="0" err="1">
                <a:solidFill>
                  <a:schemeClr val="bg1"/>
                </a:solidFill>
                <a:latin typeface="Livvic" panose="020B0604020202020204" charset="-93"/>
              </a:rPr>
              <a:t>Đầu</a:t>
            </a:r>
            <a:r>
              <a:rPr lang="en-US" altLang="vi-VN" sz="2400" dirty="0">
                <a:solidFill>
                  <a:schemeClr val="bg1"/>
                </a:solidFill>
                <a:latin typeface="Livvic" panose="020B0604020202020204" charset="-93"/>
              </a:rPr>
              <a:t> chu </a:t>
            </a:r>
            <a:r>
              <a:rPr lang="en-US" altLang="vi-VN" sz="2400" dirty="0" err="1">
                <a:solidFill>
                  <a:schemeClr val="bg1"/>
                </a:solidFill>
                <a:latin typeface="Livvic" panose="020B0604020202020204" charset="-93"/>
              </a:rPr>
              <a:t>kì</a:t>
            </a:r>
            <a:r>
              <a:rPr lang="en-US" altLang="vi-VN" sz="2400" dirty="0">
                <a:solidFill>
                  <a:schemeClr val="bg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Livvic" panose="020B0604020202020204" charset="-93"/>
              </a:rPr>
              <a:t>là</a:t>
            </a:r>
            <a:r>
              <a:rPr lang="en-US" altLang="vi-VN" sz="2400" dirty="0">
                <a:solidFill>
                  <a:schemeClr val="bg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Livvic" panose="020B0604020202020204" charset="-93"/>
              </a:rPr>
              <a:t>nguyên</a:t>
            </a:r>
            <a:r>
              <a:rPr lang="en-US" altLang="vi-VN" sz="2400" dirty="0">
                <a:solidFill>
                  <a:schemeClr val="bg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Livvic" panose="020B0604020202020204" charset="-93"/>
              </a:rPr>
              <a:t>tố</a:t>
            </a:r>
            <a:r>
              <a:rPr lang="en-US" altLang="vi-VN" sz="2400" dirty="0">
                <a:solidFill>
                  <a:schemeClr val="bg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Livvic" panose="020B0604020202020204" charset="-93"/>
              </a:rPr>
              <a:t>có</a:t>
            </a:r>
            <a:r>
              <a:rPr lang="en-US" altLang="vi-VN" sz="2400" dirty="0">
                <a:solidFill>
                  <a:schemeClr val="bg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Livvic" panose="020B0604020202020204" charset="-93"/>
              </a:rPr>
              <a:t>cấu</a:t>
            </a:r>
            <a:r>
              <a:rPr lang="en-US" altLang="vi-VN" sz="2400" dirty="0">
                <a:solidFill>
                  <a:schemeClr val="bg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Livvic" panose="020B0604020202020204" charset="-93"/>
              </a:rPr>
              <a:t>hình</a:t>
            </a:r>
            <a:r>
              <a:rPr lang="en-US" altLang="vi-VN" sz="2400" dirty="0">
                <a:solidFill>
                  <a:schemeClr val="bg1"/>
                </a:solidFill>
                <a:latin typeface="Livvic" panose="020B0604020202020204" charset="-93"/>
              </a:rPr>
              <a:t> e </a:t>
            </a:r>
            <a:r>
              <a:rPr lang="en-US" altLang="vi-VN" sz="2400" dirty="0" err="1">
                <a:solidFill>
                  <a:schemeClr val="bg1"/>
                </a:solidFill>
                <a:latin typeface="Livvic" panose="020B0604020202020204" charset="-93"/>
              </a:rPr>
              <a:t>lớp</a:t>
            </a:r>
            <a:r>
              <a:rPr lang="en-US" altLang="vi-VN" sz="2400" dirty="0">
                <a:solidFill>
                  <a:schemeClr val="bg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Livvic" panose="020B0604020202020204" charset="-93"/>
              </a:rPr>
              <a:t>ngoài</a:t>
            </a:r>
            <a:r>
              <a:rPr lang="en-US" altLang="vi-VN" sz="2400" dirty="0">
                <a:solidFill>
                  <a:schemeClr val="bg1"/>
                </a:solidFill>
                <a:latin typeface="Livvic" panose="020B0604020202020204" charset="-93"/>
              </a:rPr>
              <a:t>  </a:t>
            </a:r>
            <a:r>
              <a:rPr lang="en-US" altLang="vi-VN" sz="2400" dirty="0" err="1">
                <a:solidFill>
                  <a:schemeClr val="bg1"/>
                </a:solidFill>
                <a:latin typeface="Livvic" panose="020B0604020202020204" charset="-93"/>
              </a:rPr>
              <a:t>cùng</a:t>
            </a:r>
            <a:r>
              <a:rPr lang="en-US" altLang="vi-VN" sz="2400" dirty="0">
                <a:solidFill>
                  <a:schemeClr val="bg1"/>
                </a:solidFill>
                <a:latin typeface="Livvic" panose="020B0604020202020204" charset="-93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Livvic" panose="020B0604020202020204" charset="-93"/>
              </a:rPr>
              <a:t>là</a:t>
            </a:r>
            <a:r>
              <a:rPr lang="en-US" altLang="vi-VN" sz="2400" dirty="0">
                <a:solidFill>
                  <a:schemeClr val="bg1"/>
                </a:solidFill>
                <a:latin typeface="Livvic" panose="020B0604020202020204" charset="-93"/>
              </a:rPr>
              <a:t>: </a:t>
            </a:r>
            <a:r>
              <a:rPr lang="en-US" altLang="vi-VN" sz="2400" b="1" dirty="0">
                <a:solidFill>
                  <a:schemeClr val="tx1"/>
                </a:solidFill>
                <a:latin typeface="Livvic" panose="020B0604020202020204" charset="-93"/>
              </a:rPr>
              <a:t>ns</a:t>
            </a:r>
            <a:r>
              <a:rPr lang="en-US" altLang="vi-VN" sz="2400" b="1" baseline="30000" dirty="0">
                <a:solidFill>
                  <a:schemeClr val="tx1"/>
                </a:solidFill>
                <a:latin typeface="Livvic" panose="020B0604020202020204" charset="-93"/>
              </a:rPr>
              <a:t>1</a:t>
            </a:r>
            <a:endParaRPr lang="vi-VN" sz="2400" b="1" dirty="0">
              <a:solidFill>
                <a:schemeClr val="tx1"/>
              </a:solidFill>
              <a:latin typeface="Livvic" panose="020B0604020202020204" charset="-93"/>
            </a:endParaRPr>
          </a:p>
        </p:txBody>
      </p:sp>
      <p:sp>
        <p:nvSpPr>
          <p:cNvPr id="37" name="Rectangle 312">
            <a:extLst>
              <a:ext uri="{FF2B5EF4-FFF2-40B4-BE49-F238E27FC236}">
                <a16:creationId xmlns:a16="http://schemas.microsoft.com/office/drawing/2014/main" id="{19C33AD1-3776-4D4F-A8D5-E02FD99E7688}"/>
              </a:ext>
            </a:extLst>
          </p:cNvPr>
          <p:cNvSpPr>
            <a:spLocks/>
          </p:cNvSpPr>
          <p:nvPr/>
        </p:nvSpPr>
        <p:spPr bwMode="auto">
          <a:xfrm>
            <a:off x="0" y="1688626"/>
            <a:ext cx="5179295" cy="11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 err="1">
                <a:latin typeface="Livvic" panose="020B0604020202020204" charset="-93"/>
              </a:rPr>
              <a:t>Số</a:t>
            </a:r>
            <a:r>
              <a:rPr lang="en-US" altLang="vi-VN" sz="2400" dirty="0">
                <a:latin typeface="Livvic" panose="020B0604020202020204" charset="-93"/>
              </a:rPr>
              <a:t> e </a:t>
            </a:r>
            <a:r>
              <a:rPr lang="en-US" altLang="vi-VN" sz="2400" dirty="0" err="1">
                <a:latin typeface="Livvic" panose="020B0604020202020204" charset="-93"/>
              </a:rPr>
              <a:t>lớp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ngoài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cùng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của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nguyên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tử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các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nguyên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dirty="0" err="1">
                <a:latin typeface="Livvic" panose="020B0604020202020204" charset="-93"/>
              </a:rPr>
              <a:t>tố</a:t>
            </a:r>
            <a:r>
              <a:rPr lang="en-US" altLang="vi-VN" sz="2400" dirty="0">
                <a:latin typeface="Livvic" panose="020B0604020202020204" charset="-93"/>
              </a:rPr>
              <a:t> </a:t>
            </a:r>
            <a:r>
              <a:rPr lang="en-US" altLang="vi-VN" sz="2400" b="1" dirty="0" err="1">
                <a:solidFill>
                  <a:schemeClr val="tx1"/>
                </a:solidFill>
                <a:latin typeface="Livvic" panose="020B0604020202020204" charset="-93"/>
              </a:rPr>
              <a:t>tăng</a:t>
            </a:r>
            <a:r>
              <a:rPr lang="en-US" altLang="vi-VN" sz="2400" b="1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400" b="1" dirty="0" err="1">
                <a:solidFill>
                  <a:schemeClr val="tx1"/>
                </a:solidFill>
                <a:latin typeface="Livvic" panose="020B0604020202020204" charset="-93"/>
              </a:rPr>
              <a:t>lần</a:t>
            </a:r>
            <a:r>
              <a:rPr lang="en-US" altLang="vi-VN" sz="2400" b="1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400" b="1" dirty="0" err="1">
                <a:solidFill>
                  <a:schemeClr val="tx1"/>
                </a:solidFill>
                <a:latin typeface="Livvic" panose="020B0604020202020204" charset="-93"/>
              </a:rPr>
              <a:t>lượt</a:t>
            </a:r>
            <a:r>
              <a:rPr lang="en-US" altLang="vi-VN" sz="2400" b="1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400" b="1" dirty="0" err="1">
                <a:solidFill>
                  <a:schemeClr val="tx1"/>
                </a:solidFill>
                <a:latin typeface="Livvic" panose="020B0604020202020204" charset="-93"/>
              </a:rPr>
              <a:t>từ</a:t>
            </a:r>
            <a:r>
              <a:rPr lang="en-US" altLang="vi-VN" sz="2400" b="1" dirty="0">
                <a:solidFill>
                  <a:schemeClr val="tx1"/>
                </a:solidFill>
                <a:latin typeface="Livvic" panose="020B0604020202020204" charset="-93"/>
              </a:rPr>
              <a:t> 1 </a:t>
            </a:r>
            <a:r>
              <a:rPr lang="en-US" altLang="vi-VN" sz="2400" b="1" dirty="0" err="1">
                <a:solidFill>
                  <a:schemeClr val="tx1"/>
                </a:solidFill>
                <a:latin typeface="Livvic" panose="020B0604020202020204" charset="-93"/>
              </a:rPr>
              <a:t>đến</a:t>
            </a:r>
            <a:r>
              <a:rPr lang="en-US" altLang="vi-VN" sz="2400" b="1" dirty="0">
                <a:solidFill>
                  <a:schemeClr val="tx1"/>
                </a:solidFill>
                <a:latin typeface="Livvic" panose="020B0604020202020204" charset="-93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154768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76">
            <a:extLst>
              <a:ext uri="{FF2B5EF4-FFF2-40B4-BE49-F238E27FC236}">
                <a16:creationId xmlns:a16="http://schemas.microsoft.com/office/drawing/2014/main" id="{F69CD3A0-6D95-4E41-9C20-2292DFC62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-1470448" y="448669"/>
            <a:ext cx="890821" cy="6066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86" name="Group 2">
            <a:extLst>
              <a:ext uri="{FF2B5EF4-FFF2-40B4-BE49-F238E27FC236}">
                <a16:creationId xmlns:a16="http://schemas.microsoft.com/office/drawing/2014/main" id="{3BCA7034-D465-4C94-A93A-2B024E9F53C9}"/>
              </a:ext>
            </a:extLst>
          </p:cNvPr>
          <p:cNvGrpSpPr>
            <a:grpSpLocks/>
          </p:cNvGrpSpPr>
          <p:nvPr/>
        </p:nvGrpSpPr>
        <p:grpSpPr bwMode="auto">
          <a:xfrm>
            <a:off x="0" y="33048"/>
            <a:ext cx="9108395" cy="5110452"/>
            <a:chOff x="408" y="618"/>
            <a:chExt cx="5511" cy="2994"/>
          </a:xfrm>
        </p:grpSpPr>
        <p:grpSp>
          <p:nvGrpSpPr>
            <p:cNvPr id="87" name="Group 3">
              <a:extLst>
                <a:ext uri="{FF2B5EF4-FFF2-40B4-BE49-F238E27FC236}">
                  <a16:creationId xmlns:a16="http://schemas.microsoft.com/office/drawing/2014/main" id="{CA4635E3-AAEE-491F-BD58-52E7EE049C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" y="618"/>
              <a:ext cx="5511" cy="2994"/>
              <a:chOff x="295" y="981"/>
              <a:chExt cx="5308" cy="2902"/>
            </a:xfrm>
          </p:grpSpPr>
          <p:sp>
            <p:nvSpPr>
              <p:cNvPr id="89" name="Rectangle 4">
                <a:extLst>
                  <a:ext uri="{FF2B5EF4-FFF2-40B4-BE49-F238E27FC236}">
                    <a16:creationId xmlns:a16="http://schemas.microsoft.com/office/drawing/2014/main" id="{181546F5-0BE7-497B-BB85-B2045E093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" y="981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vi-VN" sz="18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</a:rPr>
                  <a:t>     </a:t>
                </a:r>
                <a:r>
                  <a:rPr lang="en-US" altLang="vi-VN" sz="1800" b="1" dirty="0" err="1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</a:rPr>
                  <a:t>Nhóm</a:t>
                </a:r>
                <a:endParaRPr lang="en-US" altLang="vi-VN" sz="18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vi-VN" sz="1800" b="1" dirty="0">
                    <a:solidFill>
                      <a:srgbClr val="3399FF"/>
                    </a:solidFill>
                    <a:latin typeface="Times New Roman" panose="02020603050405020304" pitchFamily="18" charset="0"/>
                  </a:rPr>
                  <a:t>Chu </a:t>
                </a:r>
                <a:r>
                  <a:rPr lang="en-US" altLang="vi-VN" sz="1800" b="1" dirty="0" err="1">
                    <a:solidFill>
                      <a:srgbClr val="3399FF"/>
                    </a:solidFill>
                    <a:latin typeface="Times New Roman" panose="02020603050405020304" pitchFamily="18" charset="0"/>
                  </a:rPr>
                  <a:t>kì</a:t>
                </a:r>
                <a:endParaRPr lang="en-US" altLang="vi-VN" sz="1800" b="1" dirty="0">
                  <a:solidFill>
                    <a:srgbClr val="3399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" name="Rectangle 5">
                <a:extLst>
                  <a:ext uri="{FF2B5EF4-FFF2-40B4-BE49-F238E27FC236}">
                    <a16:creationId xmlns:a16="http://schemas.microsoft.com/office/drawing/2014/main" id="{4B1C6735-B2CB-46AD-AD54-3F382C2C3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" y="981"/>
                <a:ext cx="590" cy="3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 dirty="0">
                    <a:latin typeface="Times New Roman" panose="02020603050405020304" pitchFamily="18" charset="0"/>
                  </a:rPr>
                  <a:t>IA</a:t>
                </a:r>
              </a:p>
            </p:txBody>
          </p:sp>
          <p:sp>
            <p:nvSpPr>
              <p:cNvPr id="91" name="Rectangle 6">
                <a:extLst>
                  <a:ext uri="{FF2B5EF4-FFF2-40B4-BE49-F238E27FC236}">
                    <a16:creationId xmlns:a16="http://schemas.microsoft.com/office/drawing/2014/main" id="{1FF5093B-D845-44A0-B821-922D699F3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5" y="981"/>
                <a:ext cx="590" cy="3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IIA</a:t>
                </a:r>
              </a:p>
            </p:txBody>
          </p:sp>
          <p:sp>
            <p:nvSpPr>
              <p:cNvPr id="92" name="Rectangle 7">
                <a:extLst>
                  <a:ext uri="{FF2B5EF4-FFF2-40B4-BE49-F238E27FC236}">
                    <a16:creationId xmlns:a16="http://schemas.microsoft.com/office/drawing/2014/main" id="{166CF061-FBE5-4B08-976E-B0D080DD3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981"/>
                <a:ext cx="590" cy="3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IIIA</a:t>
                </a:r>
              </a:p>
            </p:txBody>
          </p:sp>
          <p:sp>
            <p:nvSpPr>
              <p:cNvPr id="93" name="Rectangle 8">
                <a:extLst>
                  <a:ext uri="{FF2B5EF4-FFF2-40B4-BE49-F238E27FC236}">
                    <a16:creationId xmlns:a16="http://schemas.microsoft.com/office/drawing/2014/main" id="{BB339EA0-013D-4619-A3D8-BE14FCFAE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981"/>
                <a:ext cx="590" cy="3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IVA</a:t>
                </a:r>
              </a:p>
            </p:txBody>
          </p:sp>
          <p:sp>
            <p:nvSpPr>
              <p:cNvPr id="94" name="Rectangle 9">
                <a:extLst>
                  <a:ext uri="{FF2B5EF4-FFF2-40B4-BE49-F238E27FC236}">
                    <a16:creationId xmlns:a16="http://schemas.microsoft.com/office/drawing/2014/main" id="{B8661A14-3F04-4CBB-A07B-D92861CDC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981"/>
                <a:ext cx="590" cy="3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VA</a:t>
                </a:r>
              </a:p>
            </p:txBody>
          </p:sp>
          <p:sp>
            <p:nvSpPr>
              <p:cNvPr id="95" name="Rectangle 10">
                <a:extLst>
                  <a:ext uri="{FF2B5EF4-FFF2-40B4-BE49-F238E27FC236}">
                    <a16:creationId xmlns:a16="http://schemas.microsoft.com/office/drawing/2014/main" id="{DF85AE45-DD9B-46B9-9615-2626A863A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981"/>
                <a:ext cx="590" cy="3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VIA</a:t>
                </a:r>
              </a:p>
            </p:txBody>
          </p:sp>
          <p:sp>
            <p:nvSpPr>
              <p:cNvPr id="96" name="Rectangle 11">
                <a:extLst>
                  <a:ext uri="{FF2B5EF4-FFF2-40B4-BE49-F238E27FC236}">
                    <a16:creationId xmlns:a16="http://schemas.microsoft.com/office/drawing/2014/main" id="{B4D468BE-F457-43E5-98FC-6A3A36474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981"/>
                <a:ext cx="590" cy="3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VIIA</a:t>
                </a:r>
              </a:p>
            </p:txBody>
          </p:sp>
          <p:sp>
            <p:nvSpPr>
              <p:cNvPr id="97" name="Rectangle 12">
                <a:extLst>
                  <a:ext uri="{FF2B5EF4-FFF2-40B4-BE49-F238E27FC236}">
                    <a16:creationId xmlns:a16="http://schemas.microsoft.com/office/drawing/2014/main" id="{396FA8F2-3C7B-4865-9470-B78AD6CC2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3" y="981"/>
                <a:ext cx="590" cy="3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VIIIA</a:t>
                </a:r>
              </a:p>
            </p:txBody>
          </p:sp>
          <p:sp>
            <p:nvSpPr>
              <p:cNvPr id="98" name="Rectangle 13">
                <a:extLst>
                  <a:ext uri="{FF2B5EF4-FFF2-40B4-BE49-F238E27FC236}">
                    <a16:creationId xmlns:a16="http://schemas.microsoft.com/office/drawing/2014/main" id="{BA4E9BEC-0624-445F-A2C5-677237594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" y="1344"/>
                <a:ext cx="590" cy="36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400" b="1" dirty="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99" name="Rectangle 14">
                <a:extLst>
                  <a:ext uri="{FF2B5EF4-FFF2-40B4-BE49-F238E27FC236}">
                    <a16:creationId xmlns:a16="http://schemas.microsoft.com/office/drawing/2014/main" id="{66DDB9E9-4F61-41B3-8D53-25A0653ED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" y="1344"/>
                <a:ext cx="590" cy="363"/>
              </a:xfrm>
              <a:prstGeom prst="rect">
                <a:avLst/>
              </a:prstGeom>
              <a:solidFill>
                <a:srgbClr val="FCE19C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H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1s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1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Rectangle 15">
                <a:extLst>
                  <a:ext uri="{FF2B5EF4-FFF2-40B4-BE49-F238E27FC236}">
                    <a16:creationId xmlns:a16="http://schemas.microsoft.com/office/drawing/2014/main" id="{AC158FF3-4C90-4856-B180-FB5E6EB42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5" y="1344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1" name="Rectangle 16">
                <a:extLst>
                  <a:ext uri="{FF2B5EF4-FFF2-40B4-BE49-F238E27FC236}">
                    <a16:creationId xmlns:a16="http://schemas.microsoft.com/office/drawing/2014/main" id="{739861E1-16B4-4A94-8B83-87FFC18CE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344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2" name="Rectangle 17">
                <a:extLst>
                  <a:ext uri="{FF2B5EF4-FFF2-40B4-BE49-F238E27FC236}">
                    <a16:creationId xmlns:a16="http://schemas.microsoft.com/office/drawing/2014/main" id="{151EFC54-1902-405C-8671-B57B0BE4C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1344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3" name="Rectangle 18">
                <a:extLst>
                  <a:ext uri="{FF2B5EF4-FFF2-40B4-BE49-F238E27FC236}">
                    <a16:creationId xmlns:a16="http://schemas.microsoft.com/office/drawing/2014/main" id="{32D453D2-8E42-4D6A-8BB5-5F06EEA8F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1344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" name="Rectangle 19">
                <a:extLst>
                  <a:ext uri="{FF2B5EF4-FFF2-40B4-BE49-F238E27FC236}">
                    <a16:creationId xmlns:a16="http://schemas.microsoft.com/office/drawing/2014/main" id="{7DAFBAD0-42F9-4B7B-92C5-758534C33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1344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" name="Rectangle 20">
                <a:extLst>
                  <a:ext uri="{FF2B5EF4-FFF2-40B4-BE49-F238E27FC236}">
                    <a16:creationId xmlns:a16="http://schemas.microsoft.com/office/drawing/2014/main" id="{9D08347D-71B2-4DA9-8BEE-3A7E3C386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1344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6" name="Rectangle 21">
                <a:extLst>
                  <a:ext uri="{FF2B5EF4-FFF2-40B4-BE49-F238E27FC236}">
                    <a16:creationId xmlns:a16="http://schemas.microsoft.com/office/drawing/2014/main" id="{ADFE654D-5340-4FEE-A72E-4B768909B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3" y="1344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He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1s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" name="Rectangle 22">
                <a:extLst>
                  <a:ext uri="{FF2B5EF4-FFF2-40B4-BE49-F238E27FC236}">
                    <a16:creationId xmlns:a16="http://schemas.microsoft.com/office/drawing/2014/main" id="{A4E26694-990A-4540-8D76-145C14234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" y="1706"/>
                <a:ext cx="590" cy="36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08" name="Rectangle 23">
                <a:extLst>
                  <a:ext uri="{FF2B5EF4-FFF2-40B4-BE49-F238E27FC236}">
                    <a16:creationId xmlns:a16="http://schemas.microsoft.com/office/drawing/2014/main" id="{41FAD9B8-0049-470D-9ACF-D8485B0A4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" y="1706"/>
                <a:ext cx="590" cy="363"/>
              </a:xfrm>
              <a:prstGeom prst="rect">
                <a:avLst/>
              </a:prstGeom>
              <a:solidFill>
                <a:srgbClr val="FCE19C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Li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1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" name="Rectangle 24">
                <a:extLst>
                  <a:ext uri="{FF2B5EF4-FFF2-40B4-BE49-F238E27FC236}">
                    <a16:creationId xmlns:a16="http://schemas.microsoft.com/office/drawing/2014/main" id="{82771548-45A3-4ACA-8C19-92FDF9D4D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5" y="1706"/>
                <a:ext cx="590" cy="363"/>
              </a:xfrm>
              <a:prstGeom prst="rect">
                <a:avLst/>
              </a:prstGeom>
              <a:solidFill>
                <a:srgbClr val="CC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Be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" name="Rectangle 25">
                <a:extLst>
                  <a:ext uri="{FF2B5EF4-FFF2-40B4-BE49-F238E27FC236}">
                    <a16:creationId xmlns:a16="http://schemas.microsoft.com/office/drawing/2014/main" id="{94581FBE-F468-42A8-A7C4-C603001DF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706"/>
                <a:ext cx="590" cy="363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B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 dirty="0">
                    <a:latin typeface="Times New Roman" panose="02020603050405020304" pitchFamily="18" charset="0"/>
                  </a:rPr>
                  <a:t>2p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1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" name="Rectangle 26">
                <a:extLst>
                  <a:ext uri="{FF2B5EF4-FFF2-40B4-BE49-F238E27FC236}">
                    <a16:creationId xmlns:a16="http://schemas.microsoft.com/office/drawing/2014/main" id="{90967637-6942-45CB-AF7F-77AB231E5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1706"/>
                <a:ext cx="590" cy="358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C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 dirty="0">
                    <a:latin typeface="Times New Roman" panose="02020603050405020304" pitchFamily="18" charset="0"/>
                  </a:rPr>
                  <a:t>2p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" name="Rectangle 27">
                <a:extLst>
                  <a:ext uri="{FF2B5EF4-FFF2-40B4-BE49-F238E27FC236}">
                    <a16:creationId xmlns:a16="http://schemas.microsoft.com/office/drawing/2014/main" id="{51506EDC-5D00-4D81-B1A4-FA1A675FC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1706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N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 dirty="0">
                    <a:latin typeface="Times New Roman" panose="02020603050405020304" pitchFamily="18" charset="0"/>
                  </a:rPr>
                  <a:t>2p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3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" name="Rectangle 28">
                <a:extLst>
                  <a:ext uri="{FF2B5EF4-FFF2-40B4-BE49-F238E27FC236}">
                    <a16:creationId xmlns:a16="http://schemas.microsoft.com/office/drawing/2014/main" id="{A2B5FCF3-7C84-4509-AA8F-268F4424A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9" y="1706"/>
                <a:ext cx="584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O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 dirty="0">
                    <a:latin typeface="Times New Roman" panose="02020603050405020304" pitchFamily="18" charset="0"/>
                  </a:rPr>
                  <a:t>2p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4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" name="Rectangle 29">
                <a:extLst>
                  <a:ext uri="{FF2B5EF4-FFF2-40B4-BE49-F238E27FC236}">
                    <a16:creationId xmlns:a16="http://schemas.microsoft.com/office/drawing/2014/main" id="{A54A288E-F0A9-4834-B822-222B06209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1706"/>
                <a:ext cx="590" cy="363"/>
              </a:xfrm>
              <a:prstGeom prst="rect">
                <a:avLst/>
              </a:prstGeom>
              <a:solidFill>
                <a:srgbClr val="99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F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 dirty="0">
                    <a:latin typeface="Times New Roman" panose="02020603050405020304" pitchFamily="18" charset="0"/>
                  </a:rPr>
                  <a:t>2p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5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" name="Rectangle 30">
                <a:extLst>
                  <a:ext uri="{FF2B5EF4-FFF2-40B4-BE49-F238E27FC236}">
                    <a16:creationId xmlns:a16="http://schemas.microsoft.com/office/drawing/2014/main" id="{2BA40E51-084E-47AA-A2B5-2CEEBD6D9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3" y="1706"/>
                <a:ext cx="590" cy="350"/>
              </a:xfrm>
              <a:prstGeom prst="rect">
                <a:avLst/>
              </a:prstGeom>
              <a:solidFill>
                <a:srgbClr val="C4B4E4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Ne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2s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 dirty="0">
                    <a:latin typeface="Times New Roman" panose="02020603050405020304" pitchFamily="18" charset="0"/>
                  </a:rPr>
                  <a:t>2p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6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" name="Rectangle 31">
                <a:extLst>
                  <a:ext uri="{FF2B5EF4-FFF2-40B4-BE49-F238E27FC236}">
                    <a16:creationId xmlns:a16="http://schemas.microsoft.com/office/drawing/2014/main" id="{C42C9808-F160-48D3-AAEC-940F4D38D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" y="2069"/>
                <a:ext cx="590" cy="36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17" name="Rectangle 32">
                <a:extLst>
                  <a:ext uri="{FF2B5EF4-FFF2-40B4-BE49-F238E27FC236}">
                    <a16:creationId xmlns:a16="http://schemas.microsoft.com/office/drawing/2014/main" id="{4E326F9E-E21F-4BA5-9127-BC18A473D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" y="2069"/>
                <a:ext cx="590" cy="363"/>
              </a:xfrm>
              <a:prstGeom prst="rect">
                <a:avLst/>
              </a:prstGeom>
              <a:solidFill>
                <a:srgbClr val="FCE19C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Na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3s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1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" name="Rectangle 33">
                <a:extLst>
                  <a:ext uri="{FF2B5EF4-FFF2-40B4-BE49-F238E27FC236}">
                    <a16:creationId xmlns:a16="http://schemas.microsoft.com/office/drawing/2014/main" id="{891884BE-31E5-4F1D-8480-26B131AA1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5" y="2069"/>
                <a:ext cx="590" cy="363"/>
              </a:xfrm>
              <a:prstGeom prst="rect">
                <a:avLst/>
              </a:prstGeom>
              <a:solidFill>
                <a:srgbClr val="CC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Mg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3s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" name="Rectangle 34">
                <a:extLst>
                  <a:ext uri="{FF2B5EF4-FFF2-40B4-BE49-F238E27FC236}">
                    <a16:creationId xmlns:a16="http://schemas.microsoft.com/office/drawing/2014/main" id="{20AC9155-92D2-46F0-8EEC-7DDA08096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069"/>
                <a:ext cx="590" cy="363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Al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3s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3p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1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" name="Rectangle 35">
                <a:extLst>
                  <a:ext uri="{FF2B5EF4-FFF2-40B4-BE49-F238E27FC236}">
                    <a16:creationId xmlns:a16="http://schemas.microsoft.com/office/drawing/2014/main" id="{27626D68-DEDC-4B6B-802F-6590A706D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2069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Si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3s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 dirty="0">
                    <a:latin typeface="Times New Roman" panose="02020603050405020304" pitchFamily="18" charset="0"/>
                  </a:rPr>
                  <a:t>3p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" name="Rectangle 36">
                <a:extLst>
                  <a:ext uri="{FF2B5EF4-FFF2-40B4-BE49-F238E27FC236}">
                    <a16:creationId xmlns:a16="http://schemas.microsoft.com/office/drawing/2014/main" id="{24EE267A-A4B8-498E-8A76-7A0A52E9B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069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P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3s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 dirty="0">
                    <a:latin typeface="Times New Roman" panose="02020603050405020304" pitchFamily="18" charset="0"/>
                  </a:rPr>
                  <a:t>3p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3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" name="Rectangle 37">
                <a:extLst>
                  <a:ext uri="{FF2B5EF4-FFF2-40B4-BE49-F238E27FC236}">
                    <a16:creationId xmlns:a16="http://schemas.microsoft.com/office/drawing/2014/main" id="{2C1FCDAA-7C0F-4658-BD46-3EE138C51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2069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S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3s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 dirty="0">
                    <a:latin typeface="Times New Roman" panose="02020603050405020304" pitchFamily="18" charset="0"/>
                  </a:rPr>
                  <a:t>3p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4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" name="Rectangle 38">
                <a:extLst>
                  <a:ext uri="{FF2B5EF4-FFF2-40B4-BE49-F238E27FC236}">
                    <a16:creationId xmlns:a16="http://schemas.microsoft.com/office/drawing/2014/main" id="{BC5D4E06-A7B0-4B84-905F-150810A1E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2069"/>
                <a:ext cx="590" cy="363"/>
              </a:xfrm>
              <a:prstGeom prst="rect">
                <a:avLst/>
              </a:prstGeom>
              <a:solidFill>
                <a:srgbClr val="99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Cl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3s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 dirty="0">
                    <a:latin typeface="Times New Roman" panose="02020603050405020304" pitchFamily="18" charset="0"/>
                  </a:rPr>
                  <a:t>3p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5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" name="Rectangle 39">
                <a:extLst>
                  <a:ext uri="{FF2B5EF4-FFF2-40B4-BE49-F238E27FC236}">
                    <a16:creationId xmlns:a16="http://schemas.microsoft.com/office/drawing/2014/main" id="{D4B3C127-2A5F-4A1F-8E5F-5652ED019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3" y="2069"/>
                <a:ext cx="590" cy="363"/>
              </a:xfrm>
              <a:prstGeom prst="rect">
                <a:avLst/>
              </a:prstGeom>
              <a:solidFill>
                <a:srgbClr val="C4B4E4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Ar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3s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3p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6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" name="Rectangle 40">
                <a:extLst>
                  <a:ext uri="{FF2B5EF4-FFF2-40B4-BE49-F238E27FC236}">
                    <a16:creationId xmlns:a16="http://schemas.microsoft.com/office/drawing/2014/main" id="{7C358865-3AD7-431E-9DD5-2C56839B1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" y="2432"/>
                <a:ext cx="590" cy="36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26" name="Rectangle 41">
                <a:extLst>
                  <a:ext uri="{FF2B5EF4-FFF2-40B4-BE49-F238E27FC236}">
                    <a16:creationId xmlns:a16="http://schemas.microsoft.com/office/drawing/2014/main" id="{A466574A-214B-489A-B6C0-7E21692EE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" y="2432"/>
                <a:ext cx="590" cy="363"/>
              </a:xfrm>
              <a:prstGeom prst="rect">
                <a:avLst/>
              </a:prstGeom>
              <a:solidFill>
                <a:srgbClr val="FCE19C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K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4s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1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" name="Rectangle 42">
                <a:extLst>
                  <a:ext uri="{FF2B5EF4-FFF2-40B4-BE49-F238E27FC236}">
                    <a16:creationId xmlns:a16="http://schemas.microsoft.com/office/drawing/2014/main" id="{B1AEB900-4612-4915-8362-AD9B9C582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5" y="2432"/>
                <a:ext cx="590" cy="363"/>
              </a:xfrm>
              <a:prstGeom prst="rect">
                <a:avLst/>
              </a:prstGeom>
              <a:solidFill>
                <a:srgbClr val="CC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Ca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4s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" name="Rectangle 43">
                <a:extLst>
                  <a:ext uri="{FF2B5EF4-FFF2-40B4-BE49-F238E27FC236}">
                    <a16:creationId xmlns:a16="http://schemas.microsoft.com/office/drawing/2014/main" id="{7C1CCD43-D5B0-4BE2-915A-4437FB574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432"/>
                <a:ext cx="590" cy="363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Ga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4s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4p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1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9" name="Rectangle 44">
                <a:extLst>
                  <a:ext uri="{FF2B5EF4-FFF2-40B4-BE49-F238E27FC236}">
                    <a16:creationId xmlns:a16="http://schemas.microsoft.com/office/drawing/2014/main" id="{40C1DB21-7D81-4CD7-92CC-58A9F03D2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2432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Ge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4s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 dirty="0">
                    <a:latin typeface="Times New Roman" panose="02020603050405020304" pitchFamily="18" charset="0"/>
                  </a:rPr>
                  <a:t>4p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" name="Rectangle 45">
                <a:extLst>
                  <a:ext uri="{FF2B5EF4-FFF2-40B4-BE49-F238E27FC236}">
                    <a16:creationId xmlns:a16="http://schemas.microsoft.com/office/drawing/2014/main" id="{D85AC401-ACB1-4063-BC08-646D6C026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432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As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4s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 dirty="0">
                    <a:latin typeface="Times New Roman" panose="02020603050405020304" pitchFamily="18" charset="0"/>
                  </a:rPr>
                  <a:t>4p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3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" name="Rectangle 46">
                <a:extLst>
                  <a:ext uri="{FF2B5EF4-FFF2-40B4-BE49-F238E27FC236}">
                    <a16:creationId xmlns:a16="http://schemas.microsoft.com/office/drawing/2014/main" id="{97ED89B4-A2FF-48E1-B618-A46291021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2432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Se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4s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 dirty="0">
                    <a:latin typeface="Times New Roman" panose="02020603050405020304" pitchFamily="18" charset="0"/>
                  </a:rPr>
                  <a:t>4p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4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7" name="Rectangle 47">
                <a:extLst>
                  <a:ext uri="{FF2B5EF4-FFF2-40B4-BE49-F238E27FC236}">
                    <a16:creationId xmlns:a16="http://schemas.microsoft.com/office/drawing/2014/main" id="{B6424E3C-3540-43E9-940D-A827108A8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2432"/>
                <a:ext cx="590" cy="363"/>
              </a:xfrm>
              <a:prstGeom prst="rect">
                <a:avLst/>
              </a:prstGeom>
              <a:solidFill>
                <a:srgbClr val="99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Br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4s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 dirty="0">
                    <a:latin typeface="Times New Roman" panose="02020603050405020304" pitchFamily="18" charset="0"/>
                  </a:rPr>
                  <a:t>4p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5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8" name="Rectangle 48">
                <a:extLst>
                  <a:ext uri="{FF2B5EF4-FFF2-40B4-BE49-F238E27FC236}">
                    <a16:creationId xmlns:a16="http://schemas.microsoft.com/office/drawing/2014/main" id="{E775689C-380B-4AA8-82AC-0A3128CBE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3" y="2432"/>
                <a:ext cx="590" cy="363"/>
              </a:xfrm>
              <a:prstGeom prst="rect">
                <a:avLst/>
              </a:prstGeom>
              <a:solidFill>
                <a:srgbClr val="C4B4E4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Kr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4s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4p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6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" name="Rectangle 49">
                <a:extLst>
                  <a:ext uri="{FF2B5EF4-FFF2-40B4-BE49-F238E27FC236}">
                    <a16:creationId xmlns:a16="http://schemas.microsoft.com/office/drawing/2014/main" id="{F232D37D-2F39-4274-83A9-6AEB3C1E6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" y="2795"/>
                <a:ext cx="590" cy="36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40" name="Rectangle 50">
                <a:extLst>
                  <a:ext uri="{FF2B5EF4-FFF2-40B4-BE49-F238E27FC236}">
                    <a16:creationId xmlns:a16="http://schemas.microsoft.com/office/drawing/2014/main" id="{9A217C87-45BB-4CED-B125-9F85905DB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" y="2795"/>
                <a:ext cx="590" cy="363"/>
              </a:xfrm>
              <a:prstGeom prst="rect">
                <a:avLst/>
              </a:prstGeom>
              <a:solidFill>
                <a:srgbClr val="FCE19C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Rb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5s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1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" name="Rectangle 51">
                <a:extLst>
                  <a:ext uri="{FF2B5EF4-FFF2-40B4-BE49-F238E27FC236}">
                    <a16:creationId xmlns:a16="http://schemas.microsoft.com/office/drawing/2014/main" id="{7DA0361E-603F-4DF1-993D-02A99706A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5" y="2795"/>
                <a:ext cx="590" cy="363"/>
              </a:xfrm>
              <a:prstGeom prst="rect">
                <a:avLst/>
              </a:prstGeom>
              <a:solidFill>
                <a:srgbClr val="CC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Sr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5s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2" name="Rectangle 52">
                <a:extLst>
                  <a:ext uri="{FF2B5EF4-FFF2-40B4-BE49-F238E27FC236}">
                    <a16:creationId xmlns:a16="http://schemas.microsoft.com/office/drawing/2014/main" id="{D8310319-FEDA-4625-845E-D0E1F3BB7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795"/>
                <a:ext cx="590" cy="363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In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5s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5p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1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" name="Rectangle 53">
                <a:extLst>
                  <a:ext uri="{FF2B5EF4-FFF2-40B4-BE49-F238E27FC236}">
                    <a16:creationId xmlns:a16="http://schemas.microsoft.com/office/drawing/2014/main" id="{51DE9D79-DCAC-4342-ABEE-B6DE90F1A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2795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Sn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5s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 dirty="0">
                    <a:latin typeface="Times New Roman" panose="02020603050405020304" pitchFamily="18" charset="0"/>
                  </a:rPr>
                  <a:t>5p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" name="Rectangle 54">
                <a:extLst>
                  <a:ext uri="{FF2B5EF4-FFF2-40B4-BE49-F238E27FC236}">
                    <a16:creationId xmlns:a16="http://schemas.microsoft.com/office/drawing/2014/main" id="{44841641-6690-49E7-AF0E-4582236C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795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Sb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5s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 dirty="0">
                    <a:latin typeface="Times New Roman" panose="02020603050405020304" pitchFamily="18" charset="0"/>
                  </a:rPr>
                  <a:t>5p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3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" name="Rectangle 55">
                <a:extLst>
                  <a:ext uri="{FF2B5EF4-FFF2-40B4-BE49-F238E27FC236}">
                    <a16:creationId xmlns:a16="http://schemas.microsoft.com/office/drawing/2014/main" id="{4F9BC668-3148-4B89-952A-75301A91A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2795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 err="1">
                    <a:latin typeface="Times New Roman" panose="02020603050405020304" pitchFamily="18" charset="0"/>
                  </a:rPr>
                  <a:t>Te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5s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 dirty="0">
                    <a:latin typeface="Times New Roman" panose="02020603050405020304" pitchFamily="18" charset="0"/>
                  </a:rPr>
                  <a:t>5p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4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" name="Rectangle 56">
                <a:extLst>
                  <a:ext uri="{FF2B5EF4-FFF2-40B4-BE49-F238E27FC236}">
                    <a16:creationId xmlns:a16="http://schemas.microsoft.com/office/drawing/2014/main" id="{1BC84C48-9248-4D62-BCF3-54582C829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2795"/>
                <a:ext cx="590" cy="363"/>
              </a:xfrm>
              <a:prstGeom prst="rect">
                <a:avLst/>
              </a:prstGeom>
              <a:solidFill>
                <a:srgbClr val="99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I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5s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5p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5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" name="Rectangle 57">
                <a:extLst>
                  <a:ext uri="{FF2B5EF4-FFF2-40B4-BE49-F238E27FC236}">
                    <a16:creationId xmlns:a16="http://schemas.microsoft.com/office/drawing/2014/main" id="{D52EB709-7DB4-443C-AB61-DFA612142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3" y="2795"/>
                <a:ext cx="590" cy="363"/>
              </a:xfrm>
              <a:prstGeom prst="rect">
                <a:avLst/>
              </a:prstGeom>
              <a:solidFill>
                <a:srgbClr val="C4B4E4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Xe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5s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5p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6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8" name="Rectangle 58">
                <a:extLst>
                  <a:ext uri="{FF2B5EF4-FFF2-40B4-BE49-F238E27FC236}">
                    <a16:creationId xmlns:a16="http://schemas.microsoft.com/office/drawing/2014/main" id="{B4971E65-369A-449F-B137-98C5F743C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" y="3157"/>
                <a:ext cx="590" cy="36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149" name="Rectangle 59">
                <a:extLst>
                  <a:ext uri="{FF2B5EF4-FFF2-40B4-BE49-F238E27FC236}">
                    <a16:creationId xmlns:a16="http://schemas.microsoft.com/office/drawing/2014/main" id="{81D84EAA-397C-41C2-94F3-EA029276B9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" y="3157"/>
                <a:ext cx="590" cy="363"/>
              </a:xfrm>
              <a:prstGeom prst="rect">
                <a:avLst/>
              </a:prstGeom>
              <a:solidFill>
                <a:srgbClr val="FCE19C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Cs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6s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1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" name="Rectangle 60">
                <a:extLst>
                  <a:ext uri="{FF2B5EF4-FFF2-40B4-BE49-F238E27FC236}">
                    <a16:creationId xmlns:a16="http://schemas.microsoft.com/office/drawing/2014/main" id="{63E6AB2B-D6A3-443E-97D3-7049AACE4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5" y="3157"/>
                <a:ext cx="590" cy="363"/>
              </a:xfrm>
              <a:prstGeom prst="rect">
                <a:avLst/>
              </a:prstGeom>
              <a:solidFill>
                <a:srgbClr val="CC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Ba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6s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" name="Rectangle 61">
                <a:extLst>
                  <a:ext uri="{FF2B5EF4-FFF2-40B4-BE49-F238E27FC236}">
                    <a16:creationId xmlns:a16="http://schemas.microsoft.com/office/drawing/2014/main" id="{FD5CE248-EFBF-425F-B8C6-DA33A361F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157"/>
                <a:ext cx="590" cy="363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Tl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6s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6p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1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2" name="Rectangle 62">
                <a:extLst>
                  <a:ext uri="{FF2B5EF4-FFF2-40B4-BE49-F238E27FC236}">
                    <a16:creationId xmlns:a16="http://schemas.microsoft.com/office/drawing/2014/main" id="{4A077A42-21CC-45B3-BFC6-FE577ABEF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3157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Pb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6s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6p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" name="Rectangle 63">
                <a:extLst>
                  <a:ext uri="{FF2B5EF4-FFF2-40B4-BE49-F238E27FC236}">
                    <a16:creationId xmlns:a16="http://schemas.microsoft.com/office/drawing/2014/main" id="{1CCA3A08-B157-47AF-A3CA-8D90D2774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3157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Bi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6s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 dirty="0">
                    <a:latin typeface="Times New Roman" panose="02020603050405020304" pitchFamily="18" charset="0"/>
                  </a:rPr>
                  <a:t>6p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3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" name="Rectangle 64">
                <a:extLst>
                  <a:ext uri="{FF2B5EF4-FFF2-40B4-BE49-F238E27FC236}">
                    <a16:creationId xmlns:a16="http://schemas.microsoft.com/office/drawing/2014/main" id="{280D1C64-89CE-409E-923A-0B85283A8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3157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Po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6s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6p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4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" name="Rectangle 65">
                <a:extLst>
                  <a:ext uri="{FF2B5EF4-FFF2-40B4-BE49-F238E27FC236}">
                    <a16:creationId xmlns:a16="http://schemas.microsoft.com/office/drawing/2014/main" id="{6DC69E17-75AC-4928-8967-1A5029904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3157"/>
                <a:ext cx="590" cy="363"/>
              </a:xfrm>
              <a:prstGeom prst="rect">
                <a:avLst/>
              </a:prstGeom>
              <a:solidFill>
                <a:srgbClr val="99CC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At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6s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6p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5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" name="Rectangle 66">
                <a:extLst>
                  <a:ext uri="{FF2B5EF4-FFF2-40B4-BE49-F238E27FC236}">
                    <a16:creationId xmlns:a16="http://schemas.microsoft.com/office/drawing/2014/main" id="{5523574F-E232-4534-930E-E99FA8704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3" y="3157"/>
                <a:ext cx="590" cy="363"/>
              </a:xfrm>
              <a:prstGeom prst="rect">
                <a:avLst/>
              </a:prstGeom>
              <a:solidFill>
                <a:srgbClr val="C4B4E4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Rn</a:t>
                </a:r>
              </a:p>
              <a:p>
                <a:pPr algn="ctr"/>
                <a:r>
                  <a:rPr lang="en-US" altLang="vi-VN" sz="2200">
                    <a:latin typeface="Times New Roman" panose="02020603050405020304" pitchFamily="18" charset="0"/>
                  </a:rPr>
                  <a:t>6s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2</a:t>
                </a:r>
                <a:r>
                  <a:rPr lang="en-US" altLang="vi-VN" sz="2200">
                    <a:latin typeface="Times New Roman" panose="02020603050405020304" pitchFamily="18" charset="0"/>
                  </a:rPr>
                  <a:t>6p</a:t>
                </a:r>
                <a:r>
                  <a:rPr lang="en-US" altLang="vi-VN" sz="2200" baseline="30000">
                    <a:latin typeface="Times New Roman" panose="02020603050405020304" pitchFamily="18" charset="0"/>
                  </a:rPr>
                  <a:t>6</a:t>
                </a:r>
                <a:endParaRPr lang="en-US" altLang="vi-VN" sz="2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" name="Rectangle 67">
                <a:extLst>
                  <a:ext uri="{FF2B5EF4-FFF2-40B4-BE49-F238E27FC236}">
                    <a16:creationId xmlns:a16="http://schemas.microsoft.com/office/drawing/2014/main" id="{5BCEBC6D-11DD-456B-9FBF-54A165982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" y="3520"/>
                <a:ext cx="590" cy="36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800" b="1">
                    <a:latin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158" name="Rectangle 68">
                <a:extLst>
                  <a:ext uri="{FF2B5EF4-FFF2-40B4-BE49-F238E27FC236}">
                    <a16:creationId xmlns:a16="http://schemas.microsoft.com/office/drawing/2014/main" id="{7D4B6C36-CC7D-4D71-A58E-ED57CE79D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" y="3520"/>
                <a:ext cx="590" cy="363"/>
              </a:xfrm>
              <a:prstGeom prst="rect">
                <a:avLst/>
              </a:prstGeom>
              <a:solidFill>
                <a:srgbClr val="FCE19C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Fr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7s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1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" name="Rectangle 69">
                <a:extLst>
                  <a:ext uri="{FF2B5EF4-FFF2-40B4-BE49-F238E27FC236}">
                    <a16:creationId xmlns:a16="http://schemas.microsoft.com/office/drawing/2014/main" id="{D715880E-B95D-4DF9-ABBA-B35282837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5" y="3520"/>
                <a:ext cx="590" cy="363"/>
              </a:xfrm>
              <a:prstGeom prst="rect">
                <a:avLst/>
              </a:prstGeom>
              <a:solidFill>
                <a:srgbClr val="CC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Ra</a:t>
                </a:r>
              </a:p>
              <a:p>
                <a:pPr algn="ctr"/>
                <a:r>
                  <a:rPr lang="en-US" altLang="vi-VN" sz="2200" dirty="0">
                    <a:latin typeface="Times New Roman" panose="02020603050405020304" pitchFamily="18" charset="0"/>
                  </a:rPr>
                  <a:t>7s</a:t>
                </a:r>
                <a:r>
                  <a:rPr lang="en-US" altLang="vi-VN" sz="2200" baseline="30000" dirty="0">
                    <a:latin typeface="Times New Roman" panose="02020603050405020304" pitchFamily="18" charset="0"/>
                  </a:rPr>
                  <a:t>2</a:t>
                </a:r>
                <a:endParaRPr lang="en-US" altLang="vi-VN" sz="2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0" name="Rectangle 70">
                <a:extLst>
                  <a:ext uri="{FF2B5EF4-FFF2-40B4-BE49-F238E27FC236}">
                    <a16:creationId xmlns:a16="http://schemas.microsoft.com/office/drawing/2014/main" id="{789EB8D3-D670-4DC0-81CC-3BC4352F5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520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61" name="Rectangle 71">
                <a:extLst>
                  <a:ext uri="{FF2B5EF4-FFF2-40B4-BE49-F238E27FC236}">
                    <a16:creationId xmlns:a16="http://schemas.microsoft.com/office/drawing/2014/main" id="{9E3B0C48-9585-4B5A-85ED-FE0668726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3520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62" name="Rectangle 72">
                <a:extLst>
                  <a:ext uri="{FF2B5EF4-FFF2-40B4-BE49-F238E27FC236}">
                    <a16:creationId xmlns:a16="http://schemas.microsoft.com/office/drawing/2014/main" id="{48045944-8D80-4332-A68E-91C7A721B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3520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63" name="Rectangle 73">
                <a:extLst>
                  <a:ext uri="{FF2B5EF4-FFF2-40B4-BE49-F238E27FC236}">
                    <a16:creationId xmlns:a16="http://schemas.microsoft.com/office/drawing/2014/main" id="{C73DF9DC-1913-440D-98F4-35EF11619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3520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64" name="Rectangle 74">
                <a:extLst>
                  <a:ext uri="{FF2B5EF4-FFF2-40B4-BE49-F238E27FC236}">
                    <a16:creationId xmlns:a16="http://schemas.microsoft.com/office/drawing/2014/main" id="{EC7293DF-9F88-489C-B253-A2D43C2CC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3520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65" name="Rectangle 75">
                <a:extLst>
                  <a:ext uri="{FF2B5EF4-FFF2-40B4-BE49-F238E27FC236}">
                    <a16:creationId xmlns:a16="http://schemas.microsoft.com/office/drawing/2014/main" id="{876008DD-B4F8-43A1-833E-35B944416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3" y="3520"/>
                <a:ext cx="590" cy="363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88" name="Line 76">
              <a:extLst>
                <a:ext uri="{FF2B5EF4-FFF2-40B4-BE49-F238E27FC236}">
                  <a16:creationId xmlns:a16="http://schemas.microsoft.com/office/drawing/2014/main" id="{9089DA30-0DCD-4F38-B545-6C7669D66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" y="627"/>
              <a:ext cx="599" cy="3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45196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7"/>
          <p:cNvPicPr preferRelativeResize="0"/>
          <p:nvPr/>
        </p:nvPicPr>
        <p:blipFill rotWithShape="1">
          <a:blip r:embed="rId3">
            <a:alphaModFix/>
          </a:blip>
          <a:srcRect l="25616" r="25616"/>
          <a:stretch/>
        </p:blipFill>
        <p:spPr>
          <a:xfrm>
            <a:off x="5381627" y="0"/>
            <a:ext cx="376237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7"/>
          <p:cNvSpPr/>
          <p:nvPr/>
        </p:nvSpPr>
        <p:spPr>
          <a:xfrm>
            <a:off x="4818122" y="1577400"/>
            <a:ext cx="2991000" cy="2960130"/>
          </a:xfrm>
          <a:prstGeom prst="rect">
            <a:avLst/>
          </a:prstGeom>
          <a:solidFill>
            <a:schemeClr val="accent4">
              <a:lumMod val="40000"/>
              <a:lumOff val="60000"/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subTitle" idx="1"/>
          </p:nvPr>
        </p:nvSpPr>
        <p:spPr>
          <a:xfrm flipH="1">
            <a:off x="574962" y="1577400"/>
            <a:ext cx="4052455" cy="2923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vi-VN" sz="2600" dirty="0" err="1">
                <a:latin typeface="Livvic" panose="020B0604020202020204" charset="-93"/>
              </a:rPr>
              <a:t>Cấu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hình</a:t>
            </a:r>
            <a:r>
              <a:rPr lang="en-US" altLang="vi-VN" sz="2600" dirty="0">
                <a:latin typeface="Livvic" panose="020B0604020202020204" charset="-93"/>
              </a:rPr>
              <a:t> e </a:t>
            </a:r>
            <a:r>
              <a:rPr lang="en-US" altLang="vi-VN" sz="2600" dirty="0" err="1">
                <a:latin typeface="Livvic" panose="020B0604020202020204" charset="-93"/>
              </a:rPr>
              <a:t>lớp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ngoài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cùng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của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nguyên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tử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các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nguyên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tố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trong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cùng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một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nhóm</a:t>
            </a:r>
            <a:r>
              <a:rPr lang="en-US" altLang="vi-VN" sz="2600" dirty="0">
                <a:latin typeface="Livvic" panose="020B0604020202020204" charset="-93"/>
              </a:rPr>
              <a:t> A </a:t>
            </a:r>
            <a:r>
              <a:rPr lang="en-US" altLang="vi-VN" sz="2600" dirty="0" err="1">
                <a:latin typeface="Livvic" panose="020B0604020202020204" charset="-93"/>
              </a:rPr>
              <a:t>được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rgbClr val="FF9900"/>
                </a:solidFill>
                <a:latin typeface="Livvic" panose="020B0604020202020204" charset="-93"/>
              </a:rPr>
              <a:t>lặp</a:t>
            </a:r>
            <a:r>
              <a:rPr lang="en-US" altLang="vi-VN" sz="2600" dirty="0">
                <a:solidFill>
                  <a:srgbClr val="FF9900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rgbClr val="FF9900"/>
                </a:solidFill>
                <a:latin typeface="Livvic" panose="020B0604020202020204" charset="-93"/>
              </a:rPr>
              <a:t>đi</a:t>
            </a:r>
            <a:r>
              <a:rPr lang="en-US" altLang="vi-VN" sz="2600" dirty="0">
                <a:solidFill>
                  <a:srgbClr val="FF9900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rgbClr val="FF9900"/>
                </a:solidFill>
                <a:latin typeface="Livvic" panose="020B0604020202020204" charset="-93"/>
              </a:rPr>
              <a:t>lặp</a:t>
            </a:r>
            <a:r>
              <a:rPr lang="en-US" altLang="vi-VN" sz="2600" dirty="0">
                <a:solidFill>
                  <a:srgbClr val="FF9900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rgbClr val="FF9900"/>
                </a:solidFill>
                <a:latin typeface="Livvic" panose="020B0604020202020204" charset="-93"/>
              </a:rPr>
              <a:t>lại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sau</a:t>
            </a:r>
            <a:r>
              <a:rPr lang="en-US" altLang="vi-VN" sz="2600" dirty="0">
                <a:latin typeface="Livvic" panose="020B0604020202020204" charset="-93"/>
              </a:rPr>
              <a:t> </a:t>
            </a:r>
            <a:r>
              <a:rPr lang="en-US" altLang="vi-VN" sz="2600" dirty="0" err="1">
                <a:latin typeface="Livvic" panose="020B0604020202020204" charset="-93"/>
              </a:rPr>
              <a:t>mỗi</a:t>
            </a:r>
            <a:r>
              <a:rPr lang="en-US" altLang="vi-VN" sz="2600" dirty="0">
                <a:latin typeface="Livvic" panose="020B0604020202020204" charset="-93"/>
              </a:rPr>
              <a:t> chu </a:t>
            </a:r>
            <a:r>
              <a:rPr lang="en-US" altLang="vi-VN" sz="2600" dirty="0" err="1">
                <a:latin typeface="Livvic" panose="020B0604020202020204" charset="-93"/>
              </a:rPr>
              <a:t>kì</a:t>
            </a:r>
            <a:r>
              <a:rPr lang="en-US" altLang="vi-VN" sz="2600" dirty="0">
                <a:latin typeface="Livvic" panose="020B0604020202020204" charset="-93"/>
              </a:rPr>
              <a:t>, ta </a:t>
            </a:r>
            <a:r>
              <a:rPr lang="en-US" altLang="vi-VN" sz="2600" dirty="0" err="1">
                <a:latin typeface="Livvic" panose="020B0604020202020204" charset="-93"/>
              </a:rPr>
              <a:t>nói</a:t>
            </a:r>
            <a:r>
              <a:rPr lang="en-US" altLang="vi-VN" sz="2600" dirty="0">
                <a:latin typeface="Livvic" panose="020B0604020202020204" charset="-93"/>
              </a:rPr>
              <a:t>: </a:t>
            </a:r>
            <a:r>
              <a:rPr lang="en-US" altLang="vi-VN" sz="2600" dirty="0" err="1">
                <a:solidFill>
                  <a:schemeClr val="accent3">
                    <a:lumMod val="75000"/>
                  </a:schemeClr>
                </a:solidFill>
                <a:latin typeface="Livvic" panose="020B0604020202020204" charset="-93"/>
              </a:rPr>
              <a:t>chúng</a:t>
            </a:r>
            <a:r>
              <a:rPr lang="en-US" altLang="vi-VN" sz="2600" dirty="0">
                <a:solidFill>
                  <a:schemeClr val="accent3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accent3">
                    <a:lumMod val="75000"/>
                  </a:schemeClr>
                </a:solidFill>
                <a:latin typeface="Livvic" panose="020B0604020202020204" charset="-93"/>
              </a:rPr>
              <a:t>biến</a:t>
            </a:r>
            <a:r>
              <a:rPr lang="en-US" altLang="vi-VN" sz="2600" dirty="0">
                <a:solidFill>
                  <a:schemeClr val="accent3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accent3">
                    <a:lumMod val="75000"/>
                  </a:schemeClr>
                </a:solidFill>
                <a:latin typeface="Livvic" panose="020B0604020202020204" charset="-93"/>
              </a:rPr>
              <a:t>đổi</a:t>
            </a:r>
            <a:r>
              <a:rPr lang="en-US" altLang="vi-VN" sz="2600" dirty="0">
                <a:solidFill>
                  <a:schemeClr val="accent3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accent3">
                    <a:lumMod val="75000"/>
                  </a:schemeClr>
                </a:solidFill>
                <a:latin typeface="Livvic" panose="020B0604020202020204" charset="-93"/>
              </a:rPr>
              <a:t>một</a:t>
            </a:r>
            <a:r>
              <a:rPr lang="en-US" altLang="vi-VN" sz="2600" dirty="0">
                <a:solidFill>
                  <a:schemeClr val="accent3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accent3">
                    <a:lumMod val="75000"/>
                  </a:schemeClr>
                </a:solidFill>
                <a:latin typeface="Livvic" panose="020B0604020202020204" charset="-93"/>
              </a:rPr>
              <a:t>cách</a:t>
            </a:r>
            <a:r>
              <a:rPr lang="en-US" altLang="vi-VN" sz="2600" dirty="0">
                <a:solidFill>
                  <a:schemeClr val="accent3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accent3">
                    <a:lumMod val="75000"/>
                  </a:schemeClr>
                </a:solidFill>
                <a:latin typeface="Livvic" panose="020B0604020202020204" charset="-93"/>
              </a:rPr>
              <a:t>tuần</a:t>
            </a:r>
            <a:r>
              <a:rPr lang="en-US" altLang="vi-VN" sz="2600" dirty="0">
                <a:solidFill>
                  <a:schemeClr val="accent3">
                    <a:lumMod val="75000"/>
                  </a:schemeClr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accent3">
                    <a:lumMod val="75000"/>
                  </a:schemeClr>
                </a:solidFill>
                <a:latin typeface="Livvic" panose="020B0604020202020204" charset="-93"/>
              </a:rPr>
              <a:t>hoàn</a:t>
            </a:r>
            <a:r>
              <a:rPr lang="en-US" altLang="vi-VN" sz="2600" dirty="0">
                <a:solidFill>
                  <a:schemeClr val="accent3">
                    <a:lumMod val="75000"/>
                  </a:schemeClr>
                </a:solidFill>
                <a:latin typeface="Livvic" panose="020B0604020202020204" charset="-93"/>
              </a:rPr>
              <a:t>.</a:t>
            </a:r>
            <a:endParaRPr sz="2600" dirty="0">
              <a:solidFill>
                <a:schemeClr val="accent3">
                  <a:lumMod val="75000"/>
                </a:schemeClr>
              </a:solidFill>
              <a:latin typeface="Livvic" panose="020B0604020202020204" charset="-93"/>
            </a:endParaRPr>
          </a:p>
        </p:txBody>
      </p:sp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160" y="605970"/>
            <a:ext cx="3498000" cy="971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>
                <a:solidFill>
                  <a:schemeClr val="accent3">
                    <a:lumMod val="75000"/>
                  </a:schemeClr>
                </a:solidFill>
              </a:rPr>
              <a:t>NHẬN XÉT</a:t>
            </a:r>
            <a:endParaRPr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66" name="Google Shape;16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8128" y="1979106"/>
            <a:ext cx="1464685" cy="21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/>
          <p:nvPr/>
        </p:nvSpPr>
        <p:spPr>
          <a:xfrm>
            <a:off x="0" y="1577400"/>
            <a:ext cx="362100" cy="2960130"/>
          </a:xfrm>
          <a:prstGeom prst="rect">
            <a:avLst/>
          </a:prstGeom>
          <a:solidFill>
            <a:schemeClr val="accent4">
              <a:lumMod val="40000"/>
              <a:lumOff val="60000"/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92">
            <a:extLst>
              <a:ext uri="{FF2B5EF4-FFF2-40B4-BE49-F238E27FC236}">
                <a16:creationId xmlns:a16="http://schemas.microsoft.com/office/drawing/2014/main" id="{A80CC026-2C76-4D29-A73C-22F10C3CEC00}"/>
              </a:ext>
            </a:extLst>
          </p:cNvPr>
          <p:cNvGrpSpPr>
            <a:grpSpLocks/>
          </p:cNvGrpSpPr>
          <p:nvPr/>
        </p:nvGrpSpPr>
        <p:grpSpPr bwMode="auto">
          <a:xfrm>
            <a:off x="8078057" y="0"/>
            <a:ext cx="971550" cy="5143500"/>
            <a:chOff x="771" y="481"/>
            <a:chExt cx="612" cy="2858"/>
          </a:xfrm>
        </p:grpSpPr>
        <p:sp>
          <p:nvSpPr>
            <p:cNvPr id="9" name="Rectangle 93">
              <a:extLst>
                <a:ext uri="{FF2B5EF4-FFF2-40B4-BE49-F238E27FC236}">
                  <a16:creationId xmlns:a16="http://schemas.microsoft.com/office/drawing/2014/main" id="{58A48AE7-9D75-4DEB-8357-BC7B14B0D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481"/>
              <a:ext cx="612" cy="35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2400" b="1" dirty="0">
                  <a:latin typeface="Times New Roman" panose="02020603050405020304" pitchFamily="18" charset="0"/>
                </a:rPr>
                <a:t>IA</a:t>
              </a:r>
            </a:p>
          </p:txBody>
        </p:sp>
        <p:sp>
          <p:nvSpPr>
            <p:cNvPr id="10" name="Rectangle 94">
              <a:extLst>
                <a:ext uri="{FF2B5EF4-FFF2-40B4-BE49-F238E27FC236}">
                  <a16:creationId xmlns:a16="http://schemas.microsoft.com/office/drawing/2014/main" id="{0FBD43CD-E740-4233-8EA8-5636B57EC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838"/>
              <a:ext cx="612" cy="358"/>
            </a:xfrm>
            <a:prstGeom prst="rect">
              <a:avLst/>
            </a:prstGeom>
            <a:solidFill>
              <a:srgbClr val="FCE19C"/>
            </a:solidFill>
            <a:ln w="158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2400" b="1" dirty="0">
                  <a:latin typeface="Times New Roman" panose="02020603050405020304" pitchFamily="18" charset="0"/>
                </a:rPr>
                <a:t>H</a:t>
              </a:r>
            </a:p>
            <a:p>
              <a:pPr algn="ctr"/>
              <a:r>
                <a:rPr lang="en-US" altLang="vi-VN" sz="2000" b="1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1s</a:t>
              </a:r>
              <a:r>
                <a:rPr lang="en-US" altLang="vi-VN" sz="2000" b="1" baseline="300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1</a:t>
              </a:r>
              <a:endParaRPr lang="en-US" altLang="vi-VN" sz="2000" b="1" dirty="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Rectangle 95">
              <a:extLst>
                <a:ext uri="{FF2B5EF4-FFF2-40B4-BE49-F238E27FC236}">
                  <a16:creationId xmlns:a16="http://schemas.microsoft.com/office/drawing/2014/main" id="{3C718A10-4D0A-4BFD-AEC3-E58095555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1195"/>
              <a:ext cx="612" cy="358"/>
            </a:xfrm>
            <a:prstGeom prst="rect">
              <a:avLst/>
            </a:prstGeom>
            <a:solidFill>
              <a:srgbClr val="FCE19C"/>
            </a:solidFill>
            <a:ln w="158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2400" b="1" dirty="0">
                  <a:latin typeface="Times New Roman" panose="02020603050405020304" pitchFamily="18" charset="0"/>
                </a:rPr>
                <a:t>Li</a:t>
              </a:r>
            </a:p>
            <a:p>
              <a:pPr algn="ctr"/>
              <a:r>
                <a:rPr lang="en-US" altLang="vi-VN" sz="2400" b="1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2s</a:t>
              </a:r>
              <a:r>
                <a:rPr lang="en-US" altLang="vi-VN" sz="2400" b="1" baseline="300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1</a:t>
              </a:r>
              <a:endParaRPr lang="en-US" altLang="vi-VN" sz="2400" b="1" dirty="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Rectangle 96">
              <a:extLst>
                <a:ext uri="{FF2B5EF4-FFF2-40B4-BE49-F238E27FC236}">
                  <a16:creationId xmlns:a16="http://schemas.microsoft.com/office/drawing/2014/main" id="{F7B777A6-DDA3-4A37-92D9-03AC053E6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1553"/>
              <a:ext cx="612" cy="357"/>
            </a:xfrm>
            <a:prstGeom prst="rect">
              <a:avLst/>
            </a:prstGeom>
            <a:solidFill>
              <a:srgbClr val="FCE19C"/>
            </a:solidFill>
            <a:ln w="158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2400" b="1">
                  <a:latin typeface="Times New Roman" panose="02020603050405020304" pitchFamily="18" charset="0"/>
                </a:rPr>
                <a:t>Na</a:t>
              </a:r>
            </a:p>
            <a:p>
              <a:pPr algn="ctr"/>
              <a:r>
                <a:rPr lang="en-US" altLang="vi-VN" sz="2400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3s</a:t>
              </a:r>
              <a:r>
                <a:rPr lang="en-US" altLang="vi-VN" sz="2400" b="1" baseline="30000">
                  <a:solidFill>
                    <a:schemeClr val="hlink"/>
                  </a:solidFill>
                  <a:latin typeface="Times New Roman" panose="02020603050405020304" pitchFamily="18" charset="0"/>
                </a:rPr>
                <a:t>1</a:t>
              </a:r>
              <a:endParaRPr lang="en-US" altLang="vi-VN" sz="2400" b="1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Rectangle 97">
              <a:extLst>
                <a:ext uri="{FF2B5EF4-FFF2-40B4-BE49-F238E27FC236}">
                  <a16:creationId xmlns:a16="http://schemas.microsoft.com/office/drawing/2014/main" id="{AEB43189-3BE0-4021-924B-A8B69B7CA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1910"/>
              <a:ext cx="612" cy="357"/>
            </a:xfrm>
            <a:prstGeom prst="rect">
              <a:avLst/>
            </a:prstGeom>
            <a:solidFill>
              <a:srgbClr val="FCE19C"/>
            </a:solidFill>
            <a:ln w="158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2400" b="1">
                  <a:latin typeface="Times New Roman" panose="02020603050405020304" pitchFamily="18" charset="0"/>
                </a:rPr>
                <a:t>K</a:t>
              </a:r>
            </a:p>
            <a:p>
              <a:pPr algn="ctr"/>
              <a:r>
                <a:rPr lang="en-US" altLang="vi-VN" sz="2400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4s</a:t>
              </a:r>
              <a:r>
                <a:rPr lang="en-US" altLang="vi-VN" sz="2400" b="1" baseline="30000">
                  <a:solidFill>
                    <a:schemeClr val="hlink"/>
                  </a:solidFill>
                  <a:latin typeface="Times New Roman" panose="02020603050405020304" pitchFamily="18" charset="0"/>
                </a:rPr>
                <a:t>1</a:t>
              </a:r>
              <a:endParaRPr lang="en-US" altLang="vi-VN" sz="2400" b="1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Rectangle 98">
              <a:extLst>
                <a:ext uri="{FF2B5EF4-FFF2-40B4-BE49-F238E27FC236}">
                  <a16:creationId xmlns:a16="http://schemas.microsoft.com/office/drawing/2014/main" id="{7F533ECC-F28D-4CE6-AC2A-6198B3DCE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2267"/>
              <a:ext cx="612" cy="358"/>
            </a:xfrm>
            <a:prstGeom prst="rect">
              <a:avLst/>
            </a:prstGeom>
            <a:solidFill>
              <a:srgbClr val="FCE19C"/>
            </a:solidFill>
            <a:ln w="158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2400" b="1">
                  <a:latin typeface="Times New Roman" panose="02020603050405020304" pitchFamily="18" charset="0"/>
                </a:rPr>
                <a:t>Rb</a:t>
              </a:r>
            </a:p>
            <a:p>
              <a:pPr algn="ctr"/>
              <a:r>
                <a:rPr lang="en-US" altLang="vi-VN" sz="2400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5s</a:t>
              </a:r>
              <a:r>
                <a:rPr lang="en-US" altLang="vi-VN" sz="2400" b="1" baseline="30000">
                  <a:solidFill>
                    <a:schemeClr val="hlink"/>
                  </a:solidFill>
                  <a:latin typeface="Times New Roman" panose="02020603050405020304" pitchFamily="18" charset="0"/>
                </a:rPr>
                <a:t>1</a:t>
              </a:r>
              <a:endParaRPr lang="en-US" altLang="vi-VN" sz="2400" b="1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Rectangle 99">
              <a:extLst>
                <a:ext uri="{FF2B5EF4-FFF2-40B4-BE49-F238E27FC236}">
                  <a16:creationId xmlns:a16="http://schemas.microsoft.com/office/drawing/2014/main" id="{8587FB73-6A63-4F6F-8BD4-8A8CFCCA8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2624"/>
              <a:ext cx="612" cy="358"/>
            </a:xfrm>
            <a:prstGeom prst="rect">
              <a:avLst/>
            </a:prstGeom>
            <a:solidFill>
              <a:srgbClr val="FCE19C"/>
            </a:solidFill>
            <a:ln w="158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2400" b="1">
                  <a:latin typeface="Times New Roman" panose="02020603050405020304" pitchFamily="18" charset="0"/>
                </a:rPr>
                <a:t>Cs</a:t>
              </a:r>
            </a:p>
            <a:p>
              <a:pPr algn="ctr"/>
              <a:r>
                <a:rPr lang="en-US" altLang="vi-VN" sz="2400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6s</a:t>
              </a:r>
              <a:r>
                <a:rPr lang="en-US" altLang="vi-VN" sz="2400" b="1" baseline="30000">
                  <a:solidFill>
                    <a:schemeClr val="hlink"/>
                  </a:solidFill>
                  <a:latin typeface="Times New Roman" panose="02020603050405020304" pitchFamily="18" charset="0"/>
                </a:rPr>
                <a:t>1</a:t>
              </a:r>
              <a:endParaRPr lang="en-US" altLang="vi-VN" sz="2400" b="1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100">
              <a:extLst>
                <a:ext uri="{FF2B5EF4-FFF2-40B4-BE49-F238E27FC236}">
                  <a16:creationId xmlns:a16="http://schemas.microsoft.com/office/drawing/2014/main" id="{AD6C83C4-1EE2-41B8-94AE-B9E92B854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2982"/>
              <a:ext cx="612" cy="357"/>
            </a:xfrm>
            <a:prstGeom prst="rect">
              <a:avLst/>
            </a:prstGeom>
            <a:solidFill>
              <a:srgbClr val="FCE19C"/>
            </a:solidFill>
            <a:ln w="158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2400" b="1" dirty="0">
                  <a:latin typeface="Times New Roman" panose="02020603050405020304" pitchFamily="18" charset="0"/>
                </a:rPr>
                <a:t>Fr</a:t>
              </a:r>
            </a:p>
            <a:p>
              <a:pPr algn="ctr"/>
              <a:r>
                <a:rPr lang="en-US" altLang="vi-VN" sz="2400" b="1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7s</a:t>
              </a:r>
              <a:r>
                <a:rPr lang="en-US" altLang="vi-VN" sz="2400" b="1" baseline="300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1</a:t>
              </a:r>
              <a:endParaRPr lang="en-US" altLang="vi-VN" sz="2400" b="1" dirty="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49"/>
          <p:cNvPicPr preferRelativeResize="0"/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4148" t="10415" r="16904"/>
          <a:stretch/>
        </p:blipFill>
        <p:spPr>
          <a:xfrm>
            <a:off x="4912604" y="0"/>
            <a:ext cx="423139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49"/>
          <p:cNvSpPr/>
          <p:nvPr/>
        </p:nvSpPr>
        <p:spPr>
          <a:xfrm>
            <a:off x="4582622" y="3122649"/>
            <a:ext cx="345674" cy="346056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577" name="Google Shape;577;p49"/>
          <p:cNvGrpSpPr/>
          <p:nvPr/>
        </p:nvGrpSpPr>
        <p:grpSpPr>
          <a:xfrm>
            <a:off x="4582431" y="2545611"/>
            <a:ext cx="346056" cy="345674"/>
            <a:chOff x="3303268" y="3817349"/>
            <a:chExt cx="346056" cy="345674"/>
          </a:xfrm>
        </p:grpSpPr>
        <p:sp>
          <p:nvSpPr>
            <p:cNvPr id="578" name="Google Shape;578;p49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79" name="Google Shape;579;p49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0" name="Google Shape;580;p49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1" name="Google Shape;581;p49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582" name="Google Shape;582;p49"/>
          <p:cNvGrpSpPr/>
          <p:nvPr/>
        </p:nvGrpSpPr>
        <p:grpSpPr>
          <a:xfrm>
            <a:off x="4582447" y="1968549"/>
            <a:ext cx="346024" cy="345674"/>
            <a:chOff x="4201447" y="3817349"/>
            <a:chExt cx="346024" cy="345674"/>
          </a:xfrm>
        </p:grpSpPr>
        <p:sp>
          <p:nvSpPr>
            <p:cNvPr id="583" name="Google Shape;583;p49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4" name="Google Shape;584;p49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573" name="Google Shape;573;p49"/>
          <p:cNvSpPr/>
          <p:nvPr/>
        </p:nvSpPr>
        <p:spPr>
          <a:xfrm rot="5400000">
            <a:off x="1364297" y="455115"/>
            <a:ext cx="3358800" cy="4741963"/>
          </a:xfrm>
          <a:prstGeom prst="rect">
            <a:avLst/>
          </a:prstGeom>
          <a:solidFill>
            <a:schemeClr val="accent3">
              <a:lumMod val="50000"/>
              <a:alpha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Rectangle 81">
            <a:extLst>
              <a:ext uri="{FF2B5EF4-FFF2-40B4-BE49-F238E27FC236}">
                <a16:creationId xmlns:a16="http://schemas.microsoft.com/office/drawing/2014/main" id="{5D9FCB8A-401A-4D4D-92CC-37D2064C4962}"/>
              </a:ext>
            </a:extLst>
          </p:cNvPr>
          <p:cNvSpPr>
            <a:spLocks/>
          </p:cNvSpPr>
          <p:nvPr/>
        </p:nvSpPr>
        <p:spPr bwMode="auto">
          <a:xfrm>
            <a:off x="736133" y="1146696"/>
            <a:ext cx="4231396" cy="335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Sự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biến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đổi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tuần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hoàn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về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cấu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hình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electron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lớp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ngoài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cùng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của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nguyên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tử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các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nguyên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tố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khi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điện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tích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hạt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nhân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tăng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dần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i="1" dirty="0" err="1">
                <a:solidFill>
                  <a:schemeClr val="tx1"/>
                </a:solidFill>
                <a:latin typeface="Livvic" panose="020B0604020202020204" charset="-93"/>
              </a:rPr>
              <a:t>chính</a:t>
            </a:r>
            <a:r>
              <a:rPr lang="en-US" altLang="vi-VN" sz="2600" i="1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i="1" dirty="0" err="1">
                <a:solidFill>
                  <a:schemeClr val="tx1"/>
                </a:solidFill>
                <a:latin typeface="Livvic" panose="020B0604020202020204" charset="-93"/>
              </a:rPr>
              <a:t>là</a:t>
            </a:r>
            <a:r>
              <a:rPr lang="en-US" altLang="vi-VN" sz="2600" i="1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i="1" dirty="0" err="1">
                <a:solidFill>
                  <a:schemeClr val="tx1"/>
                </a:solidFill>
                <a:latin typeface="Livvic" panose="020B0604020202020204" charset="-93"/>
              </a:rPr>
              <a:t>nguyên</a:t>
            </a:r>
            <a:r>
              <a:rPr lang="en-US" altLang="vi-VN" sz="2600" i="1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i="1" dirty="0" err="1">
                <a:solidFill>
                  <a:schemeClr val="tx1"/>
                </a:solidFill>
                <a:latin typeface="Livvic" panose="020B0604020202020204" charset="-93"/>
              </a:rPr>
              <a:t>nhân</a:t>
            </a:r>
            <a:r>
              <a:rPr lang="en-US" altLang="vi-VN" sz="2600" i="1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của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sự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biến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đổi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tuần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hoàn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tính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chất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của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các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nguyên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 </a:t>
            </a:r>
            <a:r>
              <a:rPr lang="en-US" altLang="vi-VN" sz="2600" dirty="0" err="1">
                <a:solidFill>
                  <a:schemeClr val="tx1"/>
                </a:solidFill>
                <a:latin typeface="Livvic" panose="020B0604020202020204" charset="-93"/>
              </a:rPr>
              <a:t>tố</a:t>
            </a:r>
            <a:r>
              <a:rPr lang="en-US" altLang="vi-VN" sz="2600" dirty="0">
                <a:solidFill>
                  <a:schemeClr val="tx1"/>
                </a:solidFill>
                <a:latin typeface="Livvic" panose="020B0604020202020204" charset="-93"/>
              </a:rPr>
              <a:t>.</a:t>
            </a:r>
          </a:p>
        </p:txBody>
      </p:sp>
      <p:sp>
        <p:nvSpPr>
          <p:cNvPr id="20" name="Google Shape;165;p27">
            <a:extLst>
              <a:ext uri="{FF2B5EF4-FFF2-40B4-BE49-F238E27FC236}">
                <a16:creationId xmlns:a16="http://schemas.microsoft.com/office/drawing/2014/main" id="{B6A2304F-395C-4E54-87D8-A3BD415818E7}"/>
              </a:ext>
            </a:extLst>
          </p:cNvPr>
          <p:cNvSpPr txBox="1">
            <a:spLocks/>
          </p:cNvSpPr>
          <p:nvPr/>
        </p:nvSpPr>
        <p:spPr>
          <a:xfrm>
            <a:off x="53948" y="175266"/>
            <a:ext cx="3203228" cy="97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just"/>
            <a:r>
              <a:rPr lang="vi-VN" sz="4400">
                <a:solidFill>
                  <a:schemeClr val="accent4">
                    <a:lumMod val="75000"/>
                  </a:schemeClr>
                </a:solidFill>
              </a:rPr>
              <a:t>KẾT LUẬN</a:t>
            </a:r>
            <a:endParaRPr lang="vi-VN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0D9375-E7EE-4539-BD54-7AAF05AF1E23}"/>
              </a:ext>
            </a:extLst>
          </p:cNvPr>
          <p:cNvSpPr/>
          <p:nvPr/>
        </p:nvSpPr>
        <p:spPr>
          <a:xfrm>
            <a:off x="366713" y="457201"/>
            <a:ext cx="4271963" cy="4229099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3" name="Google Shape;203;p30"/>
          <p:cNvSpPr/>
          <p:nvPr/>
        </p:nvSpPr>
        <p:spPr>
          <a:xfrm rot="-5400000">
            <a:off x="6378225" y="993820"/>
            <a:ext cx="1057500" cy="310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0"/>
          <p:cNvSpPr/>
          <p:nvPr/>
        </p:nvSpPr>
        <p:spPr>
          <a:xfrm rot="-5400000">
            <a:off x="6600" y="2036400"/>
            <a:ext cx="1057500" cy="1070700"/>
          </a:xfrm>
          <a:prstGeom prst="rect">
            <a:avLst/>
          </a:prstGeom>
          <a:solidFill>
            <a:srgbClr val="9082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56;p47">
            <a:extLst>
              <a:ext uri="{FF2B5EF4-FFF2-40B4-BE49-F238E27FC236}">
                <a16:creationId xmlns:a16="http://schemas.microsoft.com/office/drawing/2014/main" id="{8D101BCB-EBEB-4F1D-B1A6-BAF2F8D18DD0}"/>
              </a:ext>
            </a:extLst>
          </p:cNvPr>
          <p:cNvSpPr txBox="1">
            <a:spLocks/>
          </p:cNvSpPr>
          <p:nvPr/>
        </p:nvSpPr>
        <p:spPr>
          <a:xfrm>
            <a:off x="56849" y="2172323"/>
            <a:ext cx="875448" cy="74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es" sz="8000" dirty="0">
                <a:solidFill>
                  <a:schemeClr val="lt1"/>
                </a:solidFill>
              </a:rPr>
              <a:t>II</a:t>
            </a:r>
          </a:p>
        </p:txBody>
      </p:sp>
      <p:sp>
        <p:nvSpPr>
          <p:cNvPr id="13" name="Google Shape;2028;p58">
            <a:extLst>
              <a:ext uri="{FF2B5EF4-FFF2-40B4-BE49-F238E27FC236}">
                <a16:creationId xmlns:a16="http://schemas.microsoft.com/office/drawing/2014/main" id="{1C4FE95A-8977-406C-8364-F3AAE45B80D2}"/>
              </a:ext>
            </a:extLst>
          </p:cNvPr>
          <p:cNvSpPr txBox="1">
            <a:spLocks/>
          </p:cNvSpPr>
          <p:nvPr/>
        </p:nvSpPr>
        <p:spPr>
          <a:xfrm>
            <a:off x="1127549" y="800316"/>
            <a:ext cx="3268292" cy="3542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vi-VN" sz="3000" b="0" dirty="0">
                <a:solidFill>
                  <a:schemeClr val="tx1"/>
                </a:solidFill>
                <a:latin typeface="Livvic" panose="020B0604020202020204" charset="-93"/>
              </a:rPr>
              <a:t>CẤU HÌNH ELECTRON NGUYÊN TỬ CỦA CÁC NGUYÊN TỐ NHÓM A</a:t>
            </a:r>
            <a:endParaRPr lang="en-US" sz="3000" b="0" dirty="0">
              <a:solidFill>
                <a:schemeClr val="tx1"/>
              </a:solidFill>
              <a:latin typeface="Livvic" panose="020B0604020202020204" charset="-93"/>
            </a:endParaRPr>
          </a:p>
        </p:txBody>
      </p:sp>
      <p:grpSp>
        <p:nvGrpSpPr>
          <p:cNvPr id="14" name="Google Shape;547;p47">
            <a:extLst>
              <a:ext uri="{FF2B5EF4-FFF2-40B4-BE49-F238E27FC236}">
                <a16:creationId xmlns:a16="http://schemas.microsoft.com/office/drawing/2014/main" id="{1CB7E908-ABFC-4EFA-B78F-CB3C61A3FE39}"/>
              </a:ext>
            </a:extLst>
          </p:cNvPr>
          <p:cNvGrpSpPr/>
          <p:nvPr/>
        </p:nvGrpSpPr>
        <p:grpSpPr>
          <a:xfrm>
            <a:off x="6617099" y="2282890"/>
            <a:ext cx="487505" cy="577719"/>
            <a:chOff x="3122257" y="1508594"/>
            <a:chExt cx="294850" cy="349434"/>
          </a:xfrm>
        </p:grpSpPr>
        <p:sp>
          <p:nvSpPr>
            <p:cNvPr id="15" name="Google Shape;548;p47">
              <a:extLst>
                <a:ext uri="{FF2B5EF4-FFF2-40B4-BE49-F238E27FC236}">
                  <a16:creationId xmlns:a16="http://schemas.microsoft.com/office/drawing/2014/main" id="{3F7B7071-74B9-4409-BF94-BE3DA7C9A901}"/>
                </a:ext>
              </a:extLst>
            </p:cNvPr>
            <p:cNvSpPr/>
            <p:nvPr/>
          </p:nvSpPr>
          <p:spPr>
            <a:xfrm>
              <a:off x="3226110" y="1659042"/>
              <a:ext cx="87557" cy="29568"/>
            </a:xfrm>
            <a:custGeom>
              <a:avLst/>
              <a:gdLst/>
              <a:ahLst/>
              <a:cxnLst/>
              <a:rect l="l" t="t" r="r" b="b"/>
              <a:pathLst>
                <a:path w="2751" h="929" extrusionOk="0">
                  <a:moveTo>
                    <a:pt x="1099" y="0"/>
                  </a:moveTo>
                  <a:cubicBezTo>
                    <a:pt x="771" y="0"/>
                    <a:pt x="476" y="33"/>
                    <a:pt x="286" y="60"/>
                  </a:cubicBezTo>
                  <a:cubicBezTo>
                    <a:pt x="119" y="96"/>
                    <a:pt x="0" y="227"/>
                    <a:pt x="0" y="393"/>
                  </a:cubicBezTo>
                  <a:lnTo>
                    <a:pt x="0" y="762"/>
                  </a:lnTo>
                  <a:cubicBezTo>
                    <a:pt x="0" y="846"/>
                    <a:pt x="72" y="929"/>
                    <a:pt x="167" y="929"/>
                  </a:cubicBezTo>
                  <a:cubicBezTo>
                    <a:pt x="250" y="929"/>
                    <a:pt x="322" y="846"/>
                    <a:pt x="322" y="762"/>
                  </a:cubicBezTo>
                  <a:lnTo>
                    <a:pt x="322" y="393"/>
                  </a:lnTo>
                  <a:cubicBezTo>
                    <a:pt x="322" y="393"/>
                    <a:pt x="322" y="369"/>
                    <a:pt x="345" y="369"/>
                  </a:cubicBezTo>
                  <a:cubicBezTo>
                    <a:pt x="509" y="350"/>
                    <a:pt x="813" y="315"/>
                    <a:pt x="1144" y="315"/>
                  </a:cubicBezTo>
                  <a:cubicBezTo>
                    <a:pt x="1222" y="315"/>
                    <a:pt x="1302" y="317"/>
                    <a:pt x="1381" y="322"/>
                  </a:cubicBezTo>
                  <a:cubicBezTo>
                    <a:pt x="1893" y="358"/>
                    <a:pt x="2250" y="488"/>
                    <a:pt x="2465" y="703"/>
                  </a:cubicBezTo>
                  <a:cubicBezTo>
                    <a:pt x="2494" y="733"/>
                    <a:pt x="2536" y="747"/>
                    <a:pt x="2578" y="747"/>
                  </a:cubicBezTo>
                  <a:cubicBezTo>
                    <a:pt x="2619" y="747"/>
                    <a:pt x="2661" y="733"/>
                    <a:pt x="2691" y="703"/>
                  </a:cubicBezTo>
                  <a:cubicBezTo>
                    <a:pt x="2750" y="643"/>
                    <a:pt x="2750" y="536"/>
                    <a:pt x="2679" y="477"/>
                  </a:cubicBezTo>
                  <a:cubicBezTo>
                    <a:pt x="2297" y="95"/>
                    <a:pt x="1652" y="0"/>
                    <a:pt x="10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9;p47">
              <a:extLst>
                <a:ext uri="{FF2B5EF4-FFF2-40B4-BE49-F238E27FC236}">
                  <a16:creationId xmlns:a16="http://schemas.microsoft.com/office/drawing/2014/main" id="{421187D8-26F7-4BEB-89A7-4A8C32FCD47A}"/>
                </a:ext>
              </a:extLst>
            </p:cNvPr>
            <p:cNvSpPr/>
            <p:nvPr/>
          </p:nvSpPr>
          <p:spPr>
            <a:xfrm>
              <a:off x="3171144" y="1612033"/>
              <a:ext cx="196694" cy="245613"/>
            </a:xfrm>
            <a:custGeom>
              <a:avLst/>
              <a:gdLst/>
              <a:ahLst/>
              <a:cxnLst/>
              <a:rect l="l" t="t" r="r" b="b"/>
              <a:pathLst>
                <a:path w="6180" h="7717" extrusionOk="0">
                  <a:moveTo>
                    <a:pt x="4835" y="334"/>
                  </a:moveTo>
                  <a:lnTo>
                    <a:pt x="4835" y="1894"/>
                  </a:lnTo>
                  <a:cubicBezTo>
                    <a:pt x="4835" y="2132"/>
                    <a:pt x="4775" y="2358"/>
                    <a:pt x="4692" y="2561"/>
                  </a:cubicBezTo>
                  <a:cubicBezTo>
                    <a:pt x="4668" y="2585"/>
                    <a:pt x="4668" y="2608"/>
                    <a:pt x="4668" y="2644"/>
                  </a:cubicBezTo>
                  <a:lnTo>
                    <a:pt x="4668" y="3097"/>
                  </a:lnTo>
                  <a:cubicBezTo>
                    <a:pt x="4668" y="3537"/>
                    <a:pt x="4489" y="3930"/>
                    <a:pt x="4180" y="4228"/>
                  </a:cubicBezTo>
                  <a:cubicBezTo>
                    <a:pt x="3900" y="4497"/>
                    <a:pt x="3532" y="4649"/>
                    <a:pt x="3129" y="4649"/>
                  </a:cubicBezTo>
                  <a:cubicBezTo>
                    <a:pt x="3087" y="4649"/>
                    <a:pt x="3044" y="4648"/>
                    <a:pt x="3001" y="4644"/>
                  </a:cubicBezTo>
                  <a:cubicBezTo>
                    <a:pt x="2168" y="4597"/>
                    <a:pt x="1537" y="3894"/>
                    <a:pt x="1537" y="3037"/>
                  </a:cubicBezTo>
                  <a:lnTo>
                    <a:pt x="1537" y="2644"/>
                  </a:lnTo>
                  <a:cubicBezTo>
                    <a:pt x="1537" y="2608"/>
                    <a:pt x="1537" y="2597"/>
                    <a:pt x="1513" y="2561"/>
                  </a:cubicBezTo>
                  <a:cubicBezTo>
                    <a:pt x="1418" y="2358"/>
                    <a:pt x="1370" y="2120"/>
                    <a:pt x="1370" y="1894"/>
                  </a:cubicBezTo>
                  <a:lnTo>
                    <a:pt x="1370" y="1549"/>
                  </a:lnTo>
                  <a:cubicBezTo>
                    <a:pt x="1370" y="882"/>
                    <a:pt x="1918" y="334"/>
                    <a:pt x="2584" y="334"/>
                  </a:cubicBezTo>
                  <a:close/>
                  <a:moveTo>
                    <a:pt x="3954" y="4763"/>
                  </a:moveTo>
                  <a:lnTo>
                    <a:pt x="3954" y="5061"/>
                  </a:lnTo>
                  <a:lnTo>
                    <a:pt x="3096" y="5656"/>
                  </a:lnTo>
                  <a:lnTo>
                    <a:pt x="2215" y="5061"/>
                  </a:lnTo>
                  <a:lnTo>
                    <a:pt x="2215" y="4763"/>
                  </a:lnTo>
                  <a:cubicBezTo>
                    <a:pt x="2441" y="4883"/>
                    <a:pt x="2691" y="4966"/>
                    <a:pt x="2965" y="4978"/>
                  </a:cubicBezTo>
                  <a:lnTo>
                    <a:pt x="3096" y="4978"/>
                  </a:lnTo>
                  <a:cubicBezTo>
                    <a:pt x="3406" y="4978"/>
                    <a:pt x="3704" y="4894"/>
                    <a:pt x="3954" y="4763"/>
                  </a:cubicBezTo>
                  <a:close/>
                  <a:moveTo>
                    <a:pt x="2084" y="5359"/>
                  </a:moveTo>
                  <a:lnTo>
                    <a:pt x="2846" y="5883"/>
                  </a:lnTo>
                  <a:lnTo>
                    <a:pt x="2441" y="6276"/>
                  </a:lnTo>
                  <a:lnTo>
                    <a:pt x="2430" y="6276"/>
                  </a:lnTo>
                  <a:lnTo>
                    <a:pt x="1918" y="5525"/>
                  </a:lnTo>
                  <a:lnTo>
                    <a:pt x="2084" y="5359"/>
                  </a:lnTo>
                  <a:close/>
                  <a:moveTo>
                    <a:pt x="4108" y="5347"/>
                  </a:moveTo>
                  <a:lnTo>
                    <a:pt x="4275" y="5514"/>
                  </a:lnTo>
                  <a:lnTo>
                    <a:pt x="3763" y="6276"/>
                  </a:lnTo>
                  <a:lnTo>
                    <a:pt x="3751" y="6276"/>
                  </a:lnTo>
                  <a:lnTo>
                    <a:pt x="3346" y="5871"/>
                  </a:lnTo>
                  <a:lnTo>
                    <a:pt x="4108" y="5347"/>
                  </a:lnTo>
                  <a:close/>
                  <a:moveTo>
                    <a:pt x="2572" y="1"/>
                  </a:moveTo>
                  <a:cubicBezTo>
                    <a:pt x="1727" y="1"/>
                    <a:pt x="1037" y="692"/>
                    <a:pt x="1037" y="1537"/>
                  </a:cubicBezTo>
                  <a:lnTo>
                    <a:pt x="1037" y="1882"/>
                  </a:lnTo>
                  <a:cubicBezTo>
                    <a:pt x="1037" y="2144"/>
                    <a:pt x="1096" y="2418"/>
                    <a:pt x="1215" y="2668"/>
                  </a:cubicBezTo>
                  <a:lnTo>
                    <a:pt x="1215" y="3025"/>
                  </a:lnTo>
                  <a:cubicBezTo>
                    <a:pt x="1215" y="3620"/>
                    <a:pt x="1489" y="4168"/>
                    <a:pt x="1906" y="4525"/>
                  </a:cubicBezTo>
                  <a:lnTo>
                    <a:pt x="1906" y="5061"/>
                  </a:lnTo>
                  <a:lnTo>
                    <a:pt x="1608" y="5383"/>
                  </a:lnTo>
                  <a:cubicBezTo>
                    <a:pt x="1572" y="5406"/>
                    <a:pt x="1560" y="5454"/>
                    <a:pt x="1560" y="5502"/>
                  </a:cubicBezTo>
                  <a:lnTo>
                    <a:pt x="560" y="5859"/>
                  </a:lnTo>
                  <a:cubicBezTo>
                    <a:pt x="239" y="5978"/>
                    <a:pt x="1" y="6299"/>
                    <a:pt x="1" y="6657"/>
                  </a:cubicBezTo>
                  <a:lnTo>
                    <a:pt x="1" y="7549"/>
                  </a:lnTo>
                  <a:cubicBezTo>
                    <a:pt x="1" y="7645"/>
                    <a:pt x="72" y="7716"/>
                    <a:pt x="167" y="7716"/>
                  </a:cubicBezTo>
                  <a:cubicBezTo>
                    <a:pt x="251" y="7716"/>
                    <a:pt x="322" y="7645"/>
                    <a:pt x="322" y="7549"/>
                  </a:cubicBezTo>
                  <a:lnTo>
                    <a:pt x="322" y="6657"/>
                  </a:lnTo>
                  <a:cubicBezTo>
                    <a:pt x="322" y="6430"/>
                    <a:pt x="465" y="6240"/>
                    <a:pt x="667" y="6168"/>
                  </a:cubicBezTo>
                  <a:lnTo>
                    <a:pt x="1715" y="5775"/>
                  </a:lnTo>
                  <a:lnTo>
                    <a:pt x="2144" y="6430"/>
                  </a:lnTo>
                  <a:cubicBezTo>
                    <a:pt x="2203" y="6526"/>
                    <a:pt x="2287" y="6561"/>
                    <a:pt x="2382" y="6585"/>
                  </a:cubicBezTo>
                  <a:lnTo>
                    <a:pt x="2406" y="6585"/>
                  </a:lnTo>
                  <a:cubicBezTo>
                    <a:pt x="2501" y="6585"/>
                    <a:pt x="2584" y="6549"/>
                    <a:pt x="2644" y="6478"/>
                  </a:cubicBezTo>
                  <a:lnTo>
                    <a:pt x="2918" y="6204"/>
                  </a:lnTo>
                  <a:lnTo>
                    <a:pt x="2918" y="7549"/>
                  </a:lnTo>
                  <a:cubicBezTo>
                    <a:pt x="2918" y="7633"/>
                    <a:pt x="2989" y="7716"/>
                    <a:pt x="3084" y="7716"/>
                  </a:cubicBezTo>
                  <a:cubicBezTo>
                    <a:pt x="3168" y="7716"/>
                    <a:pt x="3239" y="7633"/>
                    <a:pt x="3239" y="7549"/>
                  </a:cubicBezTo>
                  <a:lnTo>
                    <a:pt x="3239" y="6204"/>
                  </a:lnTo>
                  <a:lnTo>
                    <a:pt x="3513" y="6478"/>
                  </a:lnTo>
                  <a:cubicBezTo>
                    <a:pt x="3573" y="6537"/>
                    <a:pt x="3656" y="6585"/>
                    <a:pt x="3751" y="6585"/>
                  </a:cubicBezTo>
                  <a:lnTo>
                    <a:pt x="3775" y="6585"/>
                  </a:lnTo>
                  <a:cubicBezTo>
                    <a:pt x="3882" y="6561"/>
                    <a:pt x="3977" y="6526"/>
                    <a:pt x="4013" y="6430"/>
                  </a:cubicBezTo>
                  <a:lnTo>
                    <a:pt x="4454" y="5775"/>
                  </a:lnTo>
                  <a:lnTo>
                    <a:pt x="5489" y="6168"/>
                  </a:lnTo>
                  <a:cubicBezTo>
                    <a:pt x="5704" y="6240"/>
                    <a:pt x="5835" y="6430"/>
                    <a:pt x="5835" y="6657"/>
                  </a:cubicBezTo>
                  <a:lnTo>
                    <a:pt x="5835" y="7549"/>
                  </a:lnTo>
                  <a:cubicBezTo>
                    <a:pt x="5835" y="7645"/>
                    <a:pt x="5906" y="7716"/>
                    <a:pt x="6001" y="7716"/>
                  </a:cubicBezTo>
                  <a:cubicBezTo>
                    <a:pt x="6085" y="7716"/>
                    <a:pt x="6156" y="7645"/>
                    <a:pt x="6156" y="7549"/>
                  </a:cubicBezTo>
                  <a:lnTo>
                    <a:pt x="6156" y="6657"/>
                  </a:lnTo>
                  <a:cubicBezTo>
                    <a:pt x="6180" y="6311"/>
                    <a:pt x="5954" y="6002"/>
                    <a:pt x="5620" y="5883"/>
                  </a:cubicBezTo>
                  <a:lnTo>
                    <a:pt x="4632" y="5525"/>
                  </a:lnTo>
                  <a:cubicBezTo>
                    <a:pt x="4632" y="5478"/>
                    <a:pt x="4608" y="5442"/>
                    <a:pt x="4585" y="5406"/>
                  </a:cubicBezTo>
                  <a:lnTo>
                    <a:pt x="4287" y="5097"/>
                  </a:lnTo>
                  <a:lnTo>
                    <a:pt x="4287" y="4549"/>
                  </a:lnTo>
                  <a:cubicBezTo>
                    <a:pt x="4311" y="4513"/>
                    <a:pt x="4346" y="4490"/>
                    <a:pt x="4370" y="4466"/>
                  </a:cubicBezTo>
                  <a:cubicBezTo>
                    <a:pt x="4751" y="4109"/>
                    <a:pt x="4966" y="3620"/>
                    <a:pt x="4966" y="3097"/>
                  </a:cubicBezTo>
                  <a:lnTo>
                    <a:pt x="4966" y="2680"/>
                  </a:lnTo>
                  <a:cubicBezTo>
                    <a:pt x="5085" y="2430"/>
                    <a:pt x="5144" y="2180"/>
                    <a:pt x="5144" y="1894"/>
                  </a:cubicBezTo>
                  <a:lnTo>
                    <a:pt x="5144" y="168"/>
                  </a:lnTo>
                  <a:cubicBezTo>
                    <a:pt x="5144" y="72"/>
                    <a:pt x="5073" y="1"/>
                    <a:pt x="4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50;p47">
              <a:extLst>
                <a:ext uri="{FF2B5EF4-FFF2-40B4-BE49-F238E27FC236}">
                  <a16:creationId xmlns:a16="http://schemas.microsoft.com/office/drawing/2014/main" id="{69917336-FA27-4E70-9489-7BAC452B0B89}"/>
                </a:ext>
              </a:extLst>
            </p:cNvPr>
            <p:cNvSpPr/>
            <p:nvPr/>
          </p:nvSpPr>
          <p:spPr>
            <a:xfrm>
              <a:off x="3204117" y="1836767"/>
              <a:ext cx="10630" cy="21261"/>
            </a:xfrm>
            <a:custGeom>
              <a:avLst/>
              <a:gdLst/>
              <a:ahLst/>
              <a:cxnLst/>
              <a:rect l="l" t="t" r="r" b="b"/>
              <a:pathLst>
                <a:path w="334" h="668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84" y="667"/>
                    <a:pt x="167" y="667"/>
                  </a:cubicBezTo>
                  <a:cubicBezTo>
                    <a:pt x="262" y="667"/>
                    <a:pt x="334" y="596"/>
                    <a:pt x="334" y="500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51;p47">
              <a:extLst>
                <a:ext uri="{FF2B5EF4-FFF2-40B4-BE49-F238E27FC236}">
                  <a16:creationId xmlns:a16="http://schemas.microsoft.com/office/drawing/2014/main" id="{E3F9BDA6-316C-438A-9A90-4A75BC41EDCF}"/>
                </a:ext>
              </a:extLst>
            </p:cNvPr>
            <p:cNvSpPr/>
            <p:nvPr/>
          </p:nvSpPr>
          <p:spPr>
            <a:xfrm>
              <a:off x="3324616" y="1836767"/>
              <a:ext cx="10280" cy="21261"/>
            </a:xfrm>
            <a:custGeom>
              <a:avLst/>
              <a:gdLst/>
              <a:ahLst/>
              <a:cxnLst/>
              <a:rect l="l" t="t" r="r" b="b"/>
              <a:pathLst>
                <a:path w="323" h="66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72" y="667"/>
                    <a:pt x="167" y="667"/>
                  </a:cubicBezTo>
                  <a:cubicBezTo>
                    <a:pt x="251" y="667"/>
                    <a:pt x="322" y="596"/>
                    <a:pt x="322" y="500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52;p47">
              <a:extLst>
                <a:ext uri="{FF2B5EF4-FFF2-40B4-BE49-F238E27FC236}">
                  <a16:creationId xmlns:a16="http://schemas.microsoft.com/office/drawing/2014/main" id="{BEC2B023-D729-4210-AAD4-791DB9625BF4}"/>
                </a:ext>
              </a:extLst>
            </p:cNvPr>
            <p:cNvSpPr/>
            <p:nvPr/>
          </p:nvSpPr>
          <p:spPr>
            <a:xfrm>
              <a:off x="3122257" y="1508594"/>
              <a:ext cx="294850" cy="278554"/>
            </a:xfrm>
            <a:custGeom>
              <a:avLst/>
              <a:gdLst/>
              <a:ahLst/>
              <a:cxnLst/>
              <a:rect l="l" t="t" r="r" b="b"/>
              <a:pathLst>
                <a:path w="9264" h="8752" extrusionOk="0">
                  <a:moveTo>
                    <a:pt x="3096" y="584"/>
                  </a:moveTo>
                  <a:lnTo>
                    <a:pt x="3096" y="584"/>
                  </a:lnTo>
                  <a:cubicBezTo>
                    <a:pt x="2858" y="798"/>
                    <a:pt x="2620" y="1060"/>
                    <a:pt x="2430" y="1382"/>
                  </a:cubicBezTo>
                  <a:cubicBezTo>
                    <a:pt x="2299" y="1584"/>
                    <a:pt x="2156" y="1810"/>
                    <a:pt x="2061" y="2048"/>
                  </a:cubicBezTo>
                  <a:lnTo>
                    <a:pt x="1168" y="2048"/>
                  </a:lnTo>
                  <a:cubicBezTo>
                    <a:pt x="1656" y="1394"/>
                    <a:pt x="2322" y="882"/>
                    <a:pt x="3096" y="584"/>
                  </a:cubicBezTo>
                  <a:close/>
                  <a:moveTo>
                    <a:pt x="4466" y="310"/>
                  </a:moveTo>
                  <a:lnTo>
                    <a:pt x="4466" y="2048"/>
                  </a:lnTo>
                  <a:lnTo>
                    <a:pt x="2418" y="2048"/>
                  </a:lnTo>
                  <a:cubicBezTo>
                    <a:pt x="2894" y="1048"/>
                    <a:pt x="3632" y="382"/>
                    <a:pt x="4466" y="310"/>
                  </a:cubicBezTo>
                  <a:close/>
                  <a:moveTo>
                    <a:pt x="4799" y="310"/>
                  </a:moveTo>
                  <a:cubicBezTo>
                    <a:pt x="5644" y="382"/>
                    <a:pt x="6371" y="1048"/>
                    <a:pt x="6847" y="2048"/>
                  </a:cubicBezTo>
                  <a:lnTo>
                    <a:pt x="4799" y="2048"/>
                  </a:lnTo>
                  <a:lnTo>
                    <a:pt x="4799" y="310"/>
                  </a:lnTo>
                  <a:close/>
                  <a:moveTo>
                    <a:pt x="6168" y="608"/>
                  </a:moveTo>
                  <a:cubicBezTo>
                    <a:pt x="6942" y="905"/>
                    <a:pt x="7609" y="1405"/>
                    <a:pt x="8097" y="2060"/>
                  </a:cubicBezTo>
                  <a:lnTo>
                    <a:pt x="7204" y="2060"/>
                  </a:lnTo>
                  <a:cubicBezTo>
                    <a:pt x="7097" y="1810"/>
                    <a:pt x="6966" y="1584"/>
                    <a:pt x="6835" y="1382"/>
                  </a:cubicBezTo>
                  <a:cubicBezTo>
                    <a:pt x="6621" y="1072"/>
                    <a:pt x="6406" y="810"/>
                    <a:pt x="6168" y="608"/>
                  </a:cubicBezTo>
                  <a:close/>
                  <a:moveTo>
                    <a:pt x="1941" y="2382"/>
                  </a:moveTo>
                  <a:cubicBezTo>
                    <a:pt x="1703" y="3013"/>
                    <a:pt x="1560" y="3715"/>
                    <a:pt x="1549" y="4465"/>
                  </a:cubicBezTo>
                  <a:lnTo>
                    <a:pt x="322" y="4465"/>
                  </a:lnTo>
                  <a:cubicBezTo>
                    <a:pt x="358" y="3703"/>
                    <a:pt x="584" y="2989"/>
                    <a:pt x="953" y="2382"/>
                  </a:cubicBezTo>
                  <a:close/>
                  <a:moveTo>
                    <a:pt x="8323" y="2382"/>
                  </a:moveTo>
                  <a:cubicBezTo>
                    <a:pt x="8692" y="2989"/>
                    <a:pt x="8919" y="3703"/>
                    <a:pt x="8942" y="4465"/>
                  </a:cubicBezTo>
                  <a:lnTo>
                    <a:pt x="7728" y="4465"/>
                  </a:lnTo>
                  <a:cubicBezTo>
                    <a:pt x="7692" y="3715"/>
                    <a:pt x="7561" y="3013"/>
                    <a:pt x="7335" y="2382"/>
                  </a:cubicBezTo>
                  <a:close/>
                  <a:moveTo>
                    <a:pt x="1537" y="4787"/>
                  </a:moveTo>
                  <a:cubicBezTo>
                    <a:pt x="1560" y="5466"/>
                    <a:pt x="1668" y="6132"/>
                    <a:pt x="1882" y="6739"/>
                  </a:cubicBezTo>
                  <a:lnTo>
                    <a:pt x="1918" y="6870"/>
                  </a:lnTo>
                  <a:lnTo>
                    <a:pt x="941" y="6870"/>
                  </a:lnTo>
                  <a:cubicBezTo>
                    <a:pt x="572" y="6239"/>
                    <a:pt x="346" y="5525"/>
                    <a:pt x="310" y="4787"/>
                  </a:cubicBezTo>
                  <a:close/>
                  <a:moveTo>
                    <a:pt x="8919" y="4787"/>
                  </a:moveTo>
                  <a:cubicBezTo>
                    <a:pt x="8919" y="5501"/>
                    <a:pt x="8704" y="6204"/>
                    <a:pt x="8347" y="6811"/>
                  </a:cubicBezTo>
                  <a:cubicBezTo>
                    <a:pt x="8335" y="6823"/>
                    <a:pt x="8323" y="6859"/>
                    <a:pt x="8311" y="6870"/>
                  </a:cubicBezTo>
                  <a:lnTo>
                    <a:pt x="7323" y="6870"/>
                  </a:lnTo>
                  <a:lnTo>
                    <a:pt x="7371" y="6739"/>
                  </a:lnTo>
                  <a:cubicBezTo>
                    <a:pt x="7573" y="6120"/>
                    <a:pt x="7680" y="5466"/>
                    <a:pt x="7692" y="4787"/>
                  </a:cubicBezTo>
                  <a:close/>
                  <a:moveTo>
                    <a:pt x="4632" y="1"/>
                  </a:moveTo>
                  <a:cubicBezTo>
                    <a:pt x="3394" y="1"/>
                    <a:pt x="2239" y="477"/>
                    <a:pt x="1358" y="1346"/>
                  </a:cubicBezTo>
                  <a:cubicBezTo>
                    <a:pt x="477" y="2227"/>
                    <a:pt x="1" y="3382"/>
                    <a:pt x="1" y="4620"/>
                  </a:cubicBezTo>
                  <a:cubicBezTo>
                    <a:pt x="1" y="6358"/>
                    <a:pt x="953" y="7930"/>
                    <a:pt x="2501" y="8728"/>
                  </a:cubicBezTo>
                  <a:cubicBezTo>
                    <a:pt x="2537" y="8752"/>
                    <a:pt x="2549" y="8752"/>
                    <a:pt x="2573" y="8752"/>
                  </a:cubicBezTo>
                  <a:cubicBezTo>
                    <a:pt x="2632" y="8752"/>
                    <a:pt x="2692" y="8716"/>
                    <a:pt x="2727" y="8656"/>
                  </a:cubicBezTo>
                  <a:cubicBezTo>
                    <a:pt x="2775" y="8585"/>
                    <a:pt x="2739" y="8478"/>
                    <a:pt x="2656" y="8430"/>
                  </a:cubicBezTo>
                  <a:cubicBezTo>
                    <a:pt x="2061" y="8121"/>
                    <a:pt x="1560" y="7692"/>
                    <a:pt x="1179" y="7180"/>
                  </a:cubicBezTo>
                  <a:lnTo>
                    <a:pt x="2072" y="7180"/>
                  </a:lnTo>
                  <a:cubicBezTo>
                    <a:pt x="2263" y="7632"/>
                    <a:pt x="2513" y="8013"/>
                    <a:pt x="2799" y="8335"/>
                  </a:cubicBezTo>
                  <a:cubicBezTo>
                    <a:pt x="2831" y="8368"/>
                    <a:pt x="2879" y="8386"/>
                    <a:pt x="2924" y="8386"/>
                  </a:cubicBezTo>
                  <a:cubicBezTo>
                    <a:pt x="2962" y="8386"/>
                    <a:pt x="2998" y="8374"/>
                    <a:pt x="3025" y="8347"/>
                  </a:cubicBezTo>
                  <a:cubicBezTo>
                    <a:pt x="3084" y="8287"/>
                    <a:pt x="3096" y="8180"/>
                    <a:pt x="3037" y="8121"/>
                  </a:cubicBezTo>
                  <a:cubicBezTo>
                    <a:pt x="2799" y="7859"/>
                    <a:pt x="2596" y="7537"/>
                    <a:pt x="2430" y="7180"/>
                  </a:cubicBezTo>
                  <a:cubicBezTo>
                    <a:pt x="2501" y="7168"/>
                    <a:pt x="2561" y="7109"/>
                    <a:pt x="2561" y="7025"/>
                  </a:cubicBezTo>
                  <a:cubicBezTo>
                    <a:pt x="2561" y="6930"/>
                    <a:pt x="2489" y="6859"/>
                    <a:pt x="2394" y="6859"/>
                  </a:cubicBezTo>
                  <a:lnTo>
                    <a:pt x="2275" y="6859"/>
                  </a:lnTo>
                  <a:cubicBezTo>
                    <a:pt x="2025" y="6228"/>
                    <a:pt x="1894" y="5513"/>
                    <a:pt x="1882" y="4775"/>
                  </a:cubicBezTo>
                  <a:lnTo>
                    <a:pt x="2061" y="4775"/>
                  </a:lnTo>
                  <a:cubicBezTo>
                    <a:pt x="2144" y="4775"/>
                    <a:pt x="2215" y="4704"/>
                    <a:pt x="2215" y="4608"/>
                  </a:cubicBezTo>
                  <a:cubicBezTo>
                    <a:pt x="2215" y="4513"/>
                    <a:pt x="2144" y="4442"/>
                    <a:pt x="2061" y="4442"/>
                  </a:cubicBezTo>
                  <a:lnTo>
                    <a:pt x="1882" y="4442"/>
                  </a:lnTo>
                  <a:cubicBezTo>
                    <a:pt x="1894" y="3680"/>
                    <a:pt x="2037" y="2965"/>
                    <a:pt x="2275" y="2358"/>
                  </a:cubicBezTo>
                  <a:lnTo>
                    <a:pt x="4478" y="2358"/>
                  </a:lnTo>
                  <a:lnTo>
                    <a:pt x="4478" y="2715"/>
                  </a:lnTo>
                  <a:cubicBezTo>
                    <a:pt x="4478" y="2810"/>
                    <a:pt x="4561" y="2882"/>
                    <a:pt x="4644" y="2882"/>
                  </a:cubicBezTo>
                  <a:cubicBezTo>
                    <a:pt x="4739" y="2882"/>
                    <a:pt x="4811" y="2810"/>
                    <a:pt x="4811" y="2715"/>
                  </a:cubicBezTo>
                  <a:lnTo>
                    <a:pt x="4811" y="2358"/>
                  </a:lnTo>
                  <a:lnTo>
                    <a:pt x="7014" y="2358"/>
                  </a:lnTo>
                  <a:cubicBezTo>
                    <a:pt x="7252" y="2965"/>
                    <a:pt x="7395" y="3680"/>
                    <a:pt x="7418" y="4442"/>
                  </a:cubicBezTo>
                  <a:lnTo>
                    <a:pt x="7204" y="4442"/>
                  </a:lnTo>
                  <a:cubicBezTo>
                    <a:pt x="7121" y="4442"/>
                    <a:pt x="7037" y="4513"/>
                    <a:pt x="7037" y="4608"/>
                  </a:cubicBezTo>
                  <a:cubicBezTo>
                    <a:pt x="7037" y="4704"/>
                    <a:pt x="7121" y="4775"/>
                    <a:pt x="7204" y="4775"/>
                  </a:cubicBezTo>
                  <a:lnTo>
                    <a:pt x="7383" y="4775"/>
                  </a:lnTo>
                  <a:cubicBezTo>
                    <a:pt x="7371" y="5513"/>
                    <a:pt x="7216" y="6228"/>
                    <a:pt x="6978" y="6859"/>
                  </a:cubicBezTo>
                  <a:lnTo>
                    <a:pt x="6859" y="6859"/>
                  </a:lnTo>
                  <a:cubicBezTo>
                    <a:pt x="6775" y="6859"/>
                    <a:pt x="6704" y="6930"/>
                    <a:pt x="6704" y="7025"/>
                  </a:cubicBezTo>
                  <a:cubicBezTo>
                    <a:pt x="6704" y="7109"/>
                    <a:pt x="6764" y="7168"/>
                    <a:pt x="6835" y="7180"/>
                  </a:cubicBezTo>
                  <a:cubicBezTo>
                    <a:pt x="6668" y="7537"/>
                    <a:pt x="6466" y="7859"/>
                    <a:pt x="6228" y="8121"/>
                  </a:cubicBezTo>
                  <a:cubicBezTo>
                    <a:pt x="6168" y="8180"/>
                    <a:pt x="6168" y="8287"/>
                    <a:pt x="6240" y="8347"/>
                  </a:cubicBezTo>
                  <a:cubicBezTo>
                    <a:pt x="6263" y="8371"/>
                    <a:pt x="6311" y="8394"/>
                    <a:pt x="6347" y="8394"/>
                  </a:cubicBezTo>
                  <a:cubicBezTo>
                    <a:pt x="6383" y="8394"/>
                    <a:pt x="6430" y="8371"/>
                    <a:pt x="6466" y="8335"/>
                  </a:cubicBezTo>
                  <a:cubicBezTo>
                    <a:pt x="6740" y="8013"/>
                    <a:pt x="7002" y="7621"/>
                    <a:pt x="7192" y="7180"/>
                  </a:cubicBezTo>
                  <a:lnTo>
                    <a:pt x="8085" y="7180"/>
                  </a:lnTo>
                  <a:cubicBezTo>
                    <a:pt x="7728" y="7656"/>
                    <a:pt x="7299" y="8061"/>
                    <a:pt x="6775" y="8347"/>
                  </a:cubicBezTo>
                  <a:cubicBezTo>
                    <a:pt x="6704" y="8394"/>
                    <a:pt x="6668" y="8490"/>
                    <a:pt x="6716" y="8573"/>
                  </a:cubicBezTo>
                  <a:cubicBezTo>
                    <a:pt x="6749" y="8622"/>
                    <a:pt x="6804" y="8649"/>
                    <a:pt x="6863" y="8649"/>
                  </a:cubicBezTo>
                  <a:cubicBezTo>
                    <a:pt x="6889" y="8649"/>
                    <a:pt x="6916" y="8644"/>
                    <a:pt x="6942" y="8633"/>
                  </a:cubicBezTo>
                  <a:cubicBezTo>
                    <a:pt x="7621" y="8228"/>
                    <a:pt x="8204" y="7644"/>
                    <a:pt x="8621" y="6966"/>
                  </a:cubicBezTo>
                  <a:cubicBezTo>
                    <a:pt x="9038" y="6251"/>
                    <a:pt x="9264" y="5442"/>
                    <a:pt x="9264" y="4608"/>
                  </a:cubicBezTo>
                  <a:cubicBezTo>
                    <a:pt x="9264" y="3382"/>
                    <a:pt x="8788" y="2227"/>
                    <a:pt x="7907" y="1346"/>
                  </a:cubicBezTo>
                  <a:cubicBezTo>
                    <a:pt x="7025" y="477"/>
                    <a:pt x="5871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1310475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1013</Words>
  <Application>Microsoft Office PowerPoint</Application>
  <PresentationFormat>On-screen Show (16:9)</PresentationFormat>
  <Paragraphs>348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Catamaran Thin</vt:lpstr>
      <vt:lpstr>Fira Sans Extra Condensed Medium</vt:lpstr>
      <vt:lpstr>Roboto</vt:lpstr>
      <vt:lpstr>Livvic</vt:lpstr>
      <vt:lpstr>Times New Roman</vt:lpstr>
      <vt:lpstr>Arial</vt:lpstr>
      <vt:lpstr>Engineering Project Proposal by Slidesgo</vt:lpstr>
      <vt:lpstr>SỰ BIẾN ĐỔI TUẦN HOÀN CẤU HÌNH ELECTRON NGUYÊN TỬ CỦA CÁC NGUYÊN TỐ HÓA HỌC</vt:lpstr>
      <vt:lpstr>NỘI DUNG BÀI HỌC</vt:lpstr>
      <vt:lpstr>2</vt:lpstr>
      <vt:lpstr>PowerPoint Presentation</vt:lpstr>
      <vt:lpstr>PowerPoint Presentation</vt:lpstr>
      <vt:lpstr>PowerPoint Presentation</vt:lpstr>
      <vt:lpstr>NHẬN XÉT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NHÓM VIIIA (KHÍ HIẾM)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SỰ BIẾN ĐỔI TUẦN HOÀN CẤU HÌNH ELECTRON NGUYÊN TỬ CỦA CÁC NGUYÊN TỐ HÓA HỌC</dc:title>
  <dc:creator>trang</dc:creator>
  <cp:lastModifiedBy>DELL</cp:lastModifiedBy>
  <cp:revision>4</cp:revision>
  <dcterms:modified xsi:type="dcterms:W3CDTF">2021-10-01T02:37:46Z</dcterms:modified>
</cp:coreProperties>
</file>